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B88"/>
    <a:srgbClr val="6D4750"/>
    <a:srgbClr val="F3C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4CEC0-9F63-4127-ADAF-10487CE574D0}" v="1" dt="2022-04-28T14:23:36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1F69-5A59-4B7C-A88F-35EB1DFE8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2976F-9308-4987-AA8C-B3201C7C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84E61-C50B-4897-9FC2-55FD238A8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B1B70-2051-44D3-BC76-1DCE2C7FC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99807-6D87-4D4F-8691-3E2457A6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4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176C-A611-4C38-B9E3-B72CE45E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59FA8-B95D-41C8-ACB5-8E71F81D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47242-5019-4B84-85B4-114F788D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34678-A90C-4B55-AE9B-1CF3DFA4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332A3-E489-449A-B0E6-E2E48925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27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A7A61-E49B-4A6F-A35E-3A0CAD063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B3BF7-F3EC-4BFA-A9FB-EBC5A18D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B1828-6FFB-4733-846A-6B43CC3C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D0602-219F-4D2B-AB11-737F5866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AB24A-AAFD-428B-BC7C-0E05E8D6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B5D9-F77F-4911-9C11-70EAB0C9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C815-B725-4416-8291-4B948673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92FC9-F211-4D5D-B1F8-5728D3E3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9A02E-58C1-40F5-A0AC-3A1B4356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A76B1-325C-4C6C-A957-2A8D9651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69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ECBA-6AC2-4574-9804-741E611F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C16CF-1197-45E2-BC44-29C7DF0E8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AB48C-4E94-4C4D-921A-A2B5D4E7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F91A4-1863-4707-9290-D1D1403B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43130-0AED-41EC-991B-D68515B6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8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76B7-185F-4BD9-A5D3-7D6D5C95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7C85-974A-4947-AB71-483C3F4BE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BE163-6274-431A-A2E2-7AC0651DB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FFB3C-3E22-44EC-AA4D-16B33C393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4DA93-1168-44EC-BC67-135A916A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2F684-96A4-44F5-A392-DC3A9F85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5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5310-B7D9-4189-A66E-72255BD0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5EADE-8C9B-4D64-990F-2FFB0AA08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375BA-749D-41A6-9088-C474873F6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1259A-8DCA-4FBE-A3F3-220188631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19145-E71F-41EA-80F5-EF9079761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0BB4EB-8F22-4926-961D-1D77B218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CEF26-9217-4DD4-95E8-EC4B3474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5D7515-2296-4EFF-8035-5664BECC9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4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356A-E7FE-474D-91E1-8A53B4A7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FD2746-9265-45C1-96A6-42D46EB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39753-35F7-462F-A025-E0627B3AE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8AAD-8DC1-415F-8462-DFE25CA1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0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7D4FB-4653-43A8-B757-9B1001B3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49DE7-1F6C-473F-A71A-9C150A1C5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FD69B-548D-43E5-A9BD-B5CE271C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7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845E0-F4DE-48F4-9B5F-BCF1DBF5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8E13F-4AB7-4046-876E-DF3D2817F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98C0F-76FF-4F48-A230-55FA3F085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9A64-F96C-4F2F-9150-E30FE404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4EFA7-546A-48A4-929E-97949A79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6F0F2-DD31-43B4-B10E-BF0FB22B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8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4D1C-75B0-4407-8557-B7D02476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5C6FD-37B2-44C5-86CE-F60E68EFF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18248-6567-42B8-ACBF-05A7723C1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06D0F-ED00-45BF-AA7A-1764541E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E7395-A840-47E2-8BB0-CFD8A4D0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98AA8-9575-4075-BDC6-ED0830A2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1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87FBD-B18A-4D9F-93F4-A4BA4181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7FE63-F5D2-4A8B-AEC9-6B561C75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2F1E3-A5EE-49FB-AAB6-6239F7AE9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2720-D6EE-44F1-ADC0-69C854B7EA62}" type="datetimeFigureOut">
              <a:rPr lang="en-GB" smtClean="0"/>
              <a:t>28/04/2022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6CF73-453B-415C-9155-36CBE8186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8E3E6-955E-451D-BD75-5FEC3CF7C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E25F-6516-4DFD-BA39-D488A4EABD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9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67945D-1112-4244-8D8A-638ED841F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1"/>
          <a:stretch/>
        </p:blipFill>
        <p:spPr bwMode="auto">
          <a:xfrm>
            <a:off x="0" y="118123"/>
            <a:ext cx="3686297" cy="148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105D8B7-5912-4340-9A99-78FB18C7A6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1" r="25427"/>
          <a:stretch/>
        </p:blipFill>
        <p:spPr>
          <a:xfrm>
            <a:off x="4980929" y="1921954"/>
            <a:ext cx="2285721" cy="2978365"/>
          </a:xfrm>
          <a:prstGeom prst="rect">
            <a:avLst/>
          </a:prstGeom>
          <a:ln w="19050">
            <a:solidFill>
              <a:srgbClr val="7CBB88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91F10C-E5C3-441F-A3CC-828D48AEDC01}"/>
              </a:ext>
            </a:extLst>
          </p:cNvPr>
          <p:cNvSpPr txBox="1"/>
          <p:nvPr/>
        </p:nvSpPr>
        <p:spPr>
          <a:xfrm>
            <a:off x="4954869" y="4985551"/>
            <a:ext cx="2262536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ea typeface="Source Sans Pro" panose="020B0503030403020204" pitchFamily="34" charset="0"/>
              </a:rPr>
              <a:t>Catherine Barber</a:t>
            </a:r>
          </a:p>
          <a:p>
            <a:r>
              <a:rPr lang="en-GB" dirty="0">
                <a:ea typeface="Source Sans Pro" panose="020B0503030403020204" pitchFamily="34" charset="0"/>
              </a:rPr>
              <a:t>Assistant Director, Environment and Energy – Greater London Authority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B56B5-6D7A-486B-9EFA-5FDAED07D146}"/>
              </a:ext>
            </a:extLst>
          </p:cNvPr>
          <p:cNvSpPr txBox="1"/>
          <p:nvPr/>
        </p:nvSpPr>
        <p:spPr>
          <a:xfrm>
            <a:off x="221712" y="4985551"/>
            <a:ext cx="2262536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ea typeface="Source Sans Pro" panose="020B0503030403020204" pitchFamily="34" charset="0"/>
                <a:cs typeface="Arial" panose="020B0604020202020204" pitchFamily="34" charset="0"/>
              </a:rPr>
              <a:t>Helena Monteiro</a:t>
            </a:r>
          </a:p>
          <a:p>
            <a:r>
              <a:rPr lang="en-GB" dirty="0">
                <a:ea typeface="Source Sans Pro" panose="020B0503030403020204" pitchFamily="34" charset="0"/>
                <a:cs typeface="Arial" panose="020B0604020202020204" pitchFamily="34" charset="0"/>
              </a:rPr>
              <a:t>Making Cities Resilient 2030 Coordinator at the UN Office for Disaster Risk Reduction</a:t>
            </a:r>
          </a:p>
        </p:txBody>
      </p:sp>
      <p:pic>
        <p:nvPicPr>
          <p:cNvPr id="11" name="Picture 10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5FFDC1B5-9F98-44E3-A4FB-DA40DC5B5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11851"/>
          <a:stretch/>
        </p:blipFill>
        <p:spPr>
          <a:xfrm>
            <a:off x="2632815" y="1921954"/>
            <a:ext cx="2233501" cy="2978365"/>
          </a:xfrm>
          <a:prstGeom prst="rect">
            <a:avLst/>
          </a:prstGeom>
          <a:ln w="19050">
            <a:solidFill>
              <a:srgbClr val="F3C583"/>
            </a:solidFill>
          </a:ln>
        </p:spPr>
      </p:pic>
      <p:pic>
        <p:nvPicPr>
          <p:cNvPr id="13" name="Picture 1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2CEA677-3F99-49B4-8C0D-C270D44197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r="2606"/>
          <a:stretch/>
        </p:blipFill>
        <p:spPr>
          <a:xfrm>
            <a:off x="7381263" y="1921954"/>
            <a:ext cx="2233501" cy="2978365"/>
          </a:xfrm>
          <a:prstGeom prst="rect">
            <a:avLst/>
          </a:prstGeom>
          <a:ln w="19050">
            <a:solidFill>
              <a:srgbClr val="F3C583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AC01E2-9C3F-4182-90BB-05E18D499399}"/>
              </a:ext>
            </a:extLst>
          </p:cNvPr>
          <p:cNvSpPr txBox="1"/>
          <p:nvPr/>
        </p:nvSpPr>
        <p:spPr>
          <a:xfrm>
            <a:off x="2630612" y="4985551"/>
            <a:ext cx="223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a typeface="Source Sans Pro" panose="020B0503030403020204" pitchFamily="34" charset="0"/>
              </a:rPr>
              <a:t>Shaun Spiers</a:t>
            </a:r>
          </a:p>
          <a:p>
            <a:r>
              <a:rPr lang="en-GB" dirty="0">
                <a:ea typeface="Source Sans Pro" panose="020B0503030403020204" pitchFamily="34" charset="0"/>
              </a:rPr>
              <a:t>Executive Director – Green Alliance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37E968-36AA-4116-BF16-0C892123B2D7}"/>
              </a:ext>
            </a:extLst>
          </p:cNvPr>
          <p:cNvSpPr txBox="1"/>
          <p:nvPr/>
        </p:nvSpPr>
        <p:spPr>
          <a:xfrm>
            <a:off x="7363769" y="4985551"/>
            <a:ext cx="2250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a typeface="Source Sans Pro" panose="020B0503030403020204" pitchFamily="34" charset="0"/>
              </a:rPr>
              <a:t>Agamemnon Otero</a:t>
            </a:r>
          </a:p>
          <a:p>
            <a:r>
              <a:rPr lang="en-GB" dirty="0">
                <a:solidFill>
                  <a:srgbClr val="000000"/>
                </a:solidFill>
                <a:effectLst/>
                <a:ea typeface="Source Sans Pro" panose="020B0503030403020204" pitchFamily="34" charset="0"/>
              </a:rPr>
              <a:t>CEO of </a:t>
            </a:r>
            <a:r>
              <a:rPr lang="en-GB" dirty="0">
                <a:solidFill>
                  <a:srgbClr val="000000"/>
                </a:solidFill>
                <a:ea typeface="Source Sans Pro" panose="020B0503030403020204" pitchFamily="34" charset="0"/>
              </a:rPr>
              <a:t>Energy Garden</a:t>
            </a:r>
            <a:r>
              <a:rPr lang="en-GB" dirty="0">
                <a:solidFill>
                  <a:srgbClr val="000000"/>
                </a:solidFill>
                <a:effectLst/>
                <a:ea typeface="Source Sans Pro" panose="020B0503030403020204" pitchFamily="34" charset="0"/>
              </a:rPr>
              <a:t>, co-founder of Repowering, Brixton Energy, Community Energy England</a:t>
            </a:r>
            <a:endParaRPr lang="en-GB" dirty="0">
              <a:ea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C180D2-9BFF-4BC6-AE88-D6DF11F5BF17}"/>
              </a:ext>
            </a:extLst>
          </p:cNvPr>
          <p:cNvSpPr txBox="1"/>
          <p:nvPr/>
        </p:nvSpPr>
        <p:spPr>
          <a:xfrm>
            <a:off x="9761128" y="4985551"/>
            <a:ext cx="2339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ea typeface="Source Sans Pro" panose="020B0503030403020204" pitchFamily="34" charset="0"/>
              </a:rPr>
              <a:t>Jamie Clarke</a:t>
            </a:r>
          </a:p>
          <a:p>
            <a:r>
              <a:rPr lang="en-GB" dirty="0">
                <a:ea typeface="Source Sans Pro" panose="020B0503030403020204" pitchFamily="34" charset="0"/>
              </a:rPr>
              <a:t>Executive Director – Climate Outreach</a:t>
            </a: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C225CC-EA7F-4DA8-B62E-BDBF7CDA01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b="15767"/>
          <a:stretch/>
        </p:blipFill>
        <p:spPr>
          <a:xfrm>
            <a:off x="9866789" y="146943"/>
            <a:ext cx="2233501" cy="16043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0841B6-87BD-4997-8E42-70C5C4CDD771}"/>
              </a:ext>
            </a:extLst>
          </p:cNvPr>
          <p:cNvSpPr txBox="1"/>
          <p:nvPr/>
        </p:nvSpPr>
        <p:spPr>
          <a:xfrm>
            <a:off x="4252681" y="348953"/>
            <a:ext cx="425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7CBB8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Sustainable Cities </a:t>
            </a:r>
            <a:r>
              <a:rPr lang="en-GB" sz="3600" b="1" u="sng" dirty="0">
                <a:solidFill>
                  <a:srgbClr val="F3C58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Panel Event</a:t>
            </a: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FC9FA15-E406-4643-9712-7789A002DC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5467" r="8386" b="702"/>
          <a:stretch/>
        </p:blipFill>
        <p:spPr>
          <a:xfrm>
            <a:off x="9729377" y="1921954"/>
            <a:ext cx="2229016" cy="2978365"/>
          </a:xfrm>
          <a:prstGeom prst="rect">
            <a:avLst/>
          </a:prstGeom>
          <a:ln w="19050">
            <a:solidFill>
              <a:srgbClr val="7CBB88"/>
            </a:solidFill>
          </a:ln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FC1C589-AF36-4505-85F5-960ADB697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" y="1921953"/>
            <a:ext cx="2233774" cy="2978365"/>
          </a:xfrm>
          <a:prstGeom prst="rect">
            <a:avLst/>
          </a:prstGeom>
          <a:ln w="19050">
            <a:solidFill>
              <a:srgbClr val="7CBB88"/>
            </a:solidFill>
          </a:ln>
        </p:spPr>
      </p:pic>
    </p:spTree>
    <p:extLst>
      <p:ext uri="{BB962C8B-B14F-4D97-AF65-F5344CB8AC3E}">
        <p14:creationId xmlns:p14="http://schemas.microsoft.com/office/powerpoint/2010/main" val="207505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62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Wiggins, John (BEIS)</dc:creator>
  <cp:lastModifiedBy>Wiggins, John (BEIS)</cp:lastModifiedBy>
  <cp:revision>5</cp:revision>
  <dcterms:created xsi:type="dcterms:W3CDTF">2022-03-31T11:30:08Z</dcterms:created>
  <dcterms:modified xsi:type="dcterms:W3CDTF">2022-04-28T14:38:11Z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2022-03-31T11:30:09Z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32fea493-8242-4493-bdf0-4af1e191c9e9</vt:lpwstr>
  </property>
  <property fmtid="{D5CDD505-2E9C-101B-9397-08002B2CF9AE}" pid="8" name="MSIP_Label_ba62f585-b40f-4ab9-bafe-39150f03d124_ContentBits">
    <vt:lpwstr>0</vt:lpwstr>
  </property>
</Properties>
</file>