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  <p:sldId id="259" r:id="rId8"/>
    <p:sldId id="258" r:id="rId9"/>
    <p:sldId id="262" r:id="rId10"/>
    <p:sldId id="261" r:id="rId11"/>
    <p:sldId id="26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0CD540-F883-D0E0-AD75-530715FEA393}" v="57" dt="2022-04-08T10:33:21.395"/>
    <p1510:client id="{AECEFC90-298E-4370-01C1-EDE8BD974AE3}" v="201" dt="2022-04-08T10:28:02.305"/>
    <p1510:client id="{DE6A150B-5B76-2029-F317-150675434494}" v="323" dt="2022-04-08T11:17:28.1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508" autoAdjust="0"/>
    <p:restoredTop sz="94660"/>
  </p:normalViewPr>
  <p:slideViewPr>
    <p:cSldViewPr snapToGrid="0">
      <p:cViewPr varScale="1">
        <p:scale>
          <a:sx n="79" d="100"/>
          <a:sy n="79" d="100"/>
        </p:scale>
        <p:origin x="50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F41A8-1802-434F-B3A6-AF8220890B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604463"/>
            <a:ext cx="10594953" cy="190188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3CE4F2-F43E-4778-B5F4-018B9A07F8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4598418"/>
            <a:ext cx="10594953" cy="1329416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203F0-F474-43D9-BE5D-DA7862924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E8D7867-715C-49AF-AE72-606863ABD566}" type="datetimeFigureOut">
              <a:rPr lang="en-GB" smtClean="0"/>
              <a:pPr/>
              <a:t>09/04/2022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3B6615-F96C-44DF-90EF-4F508288A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A62A6-04AD-488B-B180-10DCAB373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9CACEE-588E-468A-BF89-7E8D8F02E14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CBB7A7A-BD50-4E24-91E1-CCD7D47935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0595" y="5550235"/>
            <a:ext cx="1521405" cy="1521405"/>
          </a:xfrm>
          <a:prstGeom prst="rect">
            <a:avLst/>
          </a:prstGeom>
        </p:spPr>
      </p:pic>
      <p:pic>
        <p:nvPicPr>
          <p:cNvPr id="10" name="Picture 9" descr="A screenshot of a computer&#10;&#10;Description automatically generated with low confidence">
            <a:extLst>
              <a:ext uri="{FF2B5EF4-FFF2-40B4-BE49-F238E27FC236}">
                <a16:creationId xmlns:a16="http://schemas.microsoft.com/office/drawing/2014/main" id="{247D4A59-5090-4A1F-B420-1FD85D027E9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422" y="300537"/>
            <a:ext cx="7405156" cy="1875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554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610C3-C8ED-41F7-BEE2-2AFE1CFB0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6669EC-2442-4636-A1BD-DCF66C260A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4BC71-00C6-458B-9BE1-2B05F2BF6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E8D7867-715C-49AF-AE72-606863ABD566}" type="datetimeFigureOut">
              <a:rPr lang="en-GB" smtClean="0"/>
              <a:pPr/>
              <a:t>09/04/2022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6E8418-7A0C-4300-B22B-11C32CD79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5DFAFB-AF4A-4D34-B8C4-85E2A2337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9CACEE-588E-468A-BF89-7E8D8F02E1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749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C5A1D9-7567-42D9-BB0D-2A3D6FC2ED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49CA6-0BF4-4B89-A0CF-F72F625EDD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45930" y="365125"/>
            <a:ext cx="7626569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F3E1D4-41FF-4161-B92D-62D9BD18AF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45930" y="6356350"/>
            <a:ext cx="2635470" cy="365125"/>
          </a:xfrm>
        </p:spPr>
        <p:txBody>
          <a:bodyPr/>
          <a:lstStyle/>
          <a:p>
            <a:fld id="{1E8D7867-715C-49AF-AE72-606863ABD566}" type="datetimeFigureOut">
              <a:rPr lang="en-GB" smtClean="0"/>
              <a:t>09/04/2022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02C6F-551B-49E6-981A-9739DC6AC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6CAC3A-7AA3-4624-A9EB-761ADD367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ACEE-588E-468A-BF89-7E8D8F02E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467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437BB-618E-48DD-9E41-CCBF26209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93F53-9D7D-411B-999D-6AC98AE82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368D61-E0F2-492A-B292-BDD3B4C92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E8D7867-715C-49AF-AE72-606863ABD566}" type="datetimeFigureOut">
              <a:rPr lang="en-GB" smtClean="0"/>
              <a:pPr/>
              <a:t>09/04/2022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14FCD7-99C7-4C74-8925-940F1B219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80A00-E48A-47D3-A1FA-9A1695992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9CACEE-588E-468A-BF89-7E8D8F02E1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260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DE0DD-B4EE-4594-9960-E47E744E6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42565"/>
            <a:ext cx="10515600" cy="2185035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F7D70E-16A7-4E33-8D6A-C2ED40BED2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954588"/>
            <a:ext cx="10515600" cy="114918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3E811-F1BB-4BCE-AC8F-2C2D08116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E8D7867-715C-49AF-AE72-606863ABD566}" type="datetimeFigureOut">
              <a:rPr lang="en-GB" smtClean="0"/>
              <a:pPr/>
              <a:t>09/04/2022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589EE-7052-4314-AE8A-9E1FC5607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552AB7-82BD-46DC-9120-218AD3034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9CACEE-588E-468A-BF89-7E8D8F02E14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8" descr="A screenshot of a computer&#10;&#10;Description automatically generated with low confidence">
            <a:extLst>
              <a:ext uri="{FF2B5EF4-FFF2-40B4-BE49-F238E27FC236}">
                <a16:creationId xmlns:a16="http://schemas.microsoft.com/office/drawing/2014/main" id="{E1D43533-BD19-442D-AD5C-99ACE9BD90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422" y="672603"/>
            <a:ext cx="7405156" cy="1875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244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A2945-6B6E-4FA3-A425-C99CE2042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8F047-9924-4D1A-8012-D4A94B8C29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529C8B-4C9E-4ECD-A22D-6C94072C03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C0D16D-F4CE-4836-BDC3-29BD6F220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E8D7867-715C-49AF-AE72-606863ABD566}" type="datetimeFigureOut">
              <a:rPr lang="en-GB" smtClean="0"/>
              <a:pPr/>
              <a:t>09/04/2022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018AFD-9476-4148-840E-4D5819C88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8C2708-ADEB-4232-A3DF-D3A2AD78E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9CACEE-588E-468A-BF89-7E8D8F02E1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938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4DC17-DAAE-4DB1-99AD-9490AD501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4750AA-6845-40E7-BF3A-00DC92338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A46B96-D21B-449C-8126-971A7380A8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055409-BD35-4CD2-9664-730F7F6D77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FDFA8E-72CD-41C1-885C-2150215C13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753505-A5B2-4DF0-94E9-B0BAA19B6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E8D7867-715C-49AF-AE72-606863ABD566}" type="datetimeFigureOut">
              <a:rPr lang="en-GB" smtClean="0"/>
              <a:pPr/>
              <a:t>09/04/2022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5B3BA8-76B7-45F5-9E80-705E47258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9247EE-74A4-49B1-BFF5-243540F42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9CACEE-588E-468A-BF89-7E8D8F02E1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53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44EEB-10C1-4E0F-B2E8-5959FD3E6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8936C9-EF4F-40CF-804C-26D2ED806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E8D7867-715C-49AF-AE72-606863ABD566}" type="datetimeFigureOut">
              <a:rPr lang="en-GB" smtClean="0"/>
              <a:pPr/>
              <a:t>09/04/2022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423E1B-32FF-464B-8EAA-AD9860A78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6F6674-0B7B-4D8D-8B34-729BF870A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9CACEE-588E-468A-BF89-7E8D8F02E1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840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450134-F9BF-4D18-9CD5-9E9049E03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E8D7867-715C-49AF-AE72-606863ABD566}" type="datetimeFigureOut">
              <a:rPr lang="en-GB" smtClean="0"/>
              <a:pPr/>
              <a:t>09/04/2022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AB6AA9-F57F-4B6C-AA0E-FAE0A7148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21976-C232-48A4-994E-1BA8344A1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9CACEE-588E-468A-BF89-7E8D8F02E1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099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B097C-F6C2-4082-9F92-64AB41B58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DD5DE-CC37-460F-9A18-2161EDB57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1F69B9-32C1-4C52-9E65-54A7E7914A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94087B-EE98-4428-8D46-A114FE82A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E8D7867-715C-49AF-AE72-606863ABD566}" type="datetimeFigureOut">
              <a:rPr lang="en-GB" smtClean="0"/>
              <a:pPr/>
              <a:t>09/04/2022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AC8F28-2C7E-4C6F-A71F-43B000FF3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08329C-B3F8-41E6-BC38-AC2FB1769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9CACEE-588E-468A-BF89-7E8D8F02E1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969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1A8AD-38DE-4A73-9633-3DC15F443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4E81E0-6A54-4992-B53F-4441F204DE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A85AA4-8A06-443E-8B23-B9260270A2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ABD027-5041-4657-A1C2-0A3F6D87C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E8D7867-715C-49AF-AE72-606863ABD566}" type="datetimeFigureOut">
              <a:rPr lang="en-GB" smtClean="0"/>
              <a:pPr/>
              <a:t>09/04/2022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05D95B-AD71-418F-A087-EE1FB0CFA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1721E5-34C9-43D5-BEB9-9A72CB800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D9CACEE-588E-468A-BF89-7E8D8F02E14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123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C48676-A6B6-4440-8951-9AE2CFE97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62CF22-9637-4849-A64D-988E8A31CD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354FE-0CB7-4C34-97A1-33ECFDDE9E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D7867-715C-49AF-AE72-606863ABD566}" type="datetimeFigureOut">
              <a:rPr lang="en-GB" smtClean="0"/>
              <a:t>09/04/2022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31331-6908-45A5-8676-D8655111C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F43474-0048-4985-B9DD-B478B08C75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CACEE-588E-468A-BF89-7E8D8F02E146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0AD764BD-9DFF-46E2-BB37-8581B23F5E3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0595" y="5550235"/>
            <a:ext cx="1521405" cy="1521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99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ivilservice.blog.gov.uk/wp-content/uploads/sites/86/2020/04/Leadership-in-Action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ealme.com/16types/en&#160;%20(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ADD20B1-C2E2-424B-8D52-CC134D5292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Phil Wilson</a:t>
            </a:r>
          </a:p>
          <a:p>
            <a:r>
              <a:rPr lang="en-GB" dirty="0"/>
              <a:t>Chief Psychologist and Assessor</a:t>
            </a:r>
          </a:p>
          <a:p>
            <a:r>
              <a:rPr lang="en-GB" dirty="0"/>
              <a:t>Fast Stream and Emerging Talent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9CA8FB-12F7-4FD3-B0E6-E6BF13D475AF}"/>
              </a:ext>
            </a:extLst>
          </p:cNvPr>
          <p:cNvSpPr txBox="1"/>
          <p:nvPr/>
        </p:nvSpPr>
        <p:spPr>
          <a:xfrm>
            <a:off x="642550" y="2909072"/>
            <a:ext cx="10354963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6000" b="1" dirty="0"/>
              <a:t>Leadership &amp; Inspiring Talent 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3315977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B31D6-9116-41F7-975A-5F628F538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/>
                <a:cs typeface="Arial"/>
              </a:rPr>
              <a:t>Welcome &amp; Session objectives: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12CB7-EE9A-4FBC-ADEE-899E60406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dirty="0">
                <a:latin typeface="Arial"/>
                <a:cs typeface="Arial"/>
              </a:rPr>
              <a:t>To understand and raising awareness of:</a:t>
            </a:r>
            <a:endParaRPr lang="en-US" dirty="0"/>
          </a:p>
          <a:p>
            <a:endParaRPr lang="en-GB" dirty="0">
              <a:latin typeface="Arial"/>
              <a:cs typeface="Arial"/>
            </a:endParaRPr>
          </a:p>
          <a:p>
            <a:pPr lvl="0">
              <a:buFont typeface="Wingdings" panose="020B0604020202020204" pitchFamily="34" charset="0"/>
              <a:buChar char="Ø"/>
            </a:pPr>
            <a:r>
              <a:rPr lang="en-GB" sz="2400" dirty="0">
                <a:latin typeface="Arial"/>
                <a:cs typeface="Arial"/>
              </a:rPr>
              <a:t>Developing an empowering leadership style</a:t>
            </a:r>
          </a:p>
          <a:p>
            <a:pPr lvl="0">
              <a:buFont typeface="Wingdings" panose="020B0604020202020204" pitchFamily="34" charset="0"/>
              <a:buChar char="Ø"/>
            </a:pPr>
            <a:r>
              <a:rPr lang="en-GB" sz="2400" dirty="0">
                <a:latin typeface="Arial"/>
                <a:cs typeface="Arial"/>
              </a:rPr>
              <a:t>Your personal traits and impact on how you lead</a:t>
            </a:r>
          </a:p>
          <a:p>
            <a:pPr lvl="0">
              <a:buFont typeface="Wingdings" panose="020B0604020202020204" pitchFamily="34" charset="0"/>
              <a:buChar char="Ø"/>
            </a:pPr>
            <a:r>
              <a:rPr lang="en-GB" sz="2400" dirty="0">
                <a:latin typeface="Arial"/>
                <a:cs typeface="Arial"/>
              </a:rPr>
              <a:t>The value of ensuring diverse skills in teams</a:t>
            </a:r>
          </a:p>
          <a:p>
            <a:pPr lvl="0">
              <a:buFont typeface="Wingdings" panose="020B0604020202020204" pitchFamily="34" charset="0"/>
              <a:buChar char="Ø"/>
            </a:pPr>
            <a:r>
              <a:rPr lang="en-GB" sz="2400" dirty="0">
                <a:latin typeface="Arial"/>
                <a:cs typeface="Arial"/>
              </a:rPr>
              <a:t>Reflection as a tool for continuous improvement 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01436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B31D6-9116-41F7-975A-5F628F538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/>
                <a:cs typeface="Arial"/>
              </a:rPr>
              <a:t>Ice breaker: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12CB7-EE9A-4FBC-ADEE-899E60406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20B0604020202020204" pitchFamily="34" charset="0"/>
              <a:buChar char="Ø"/>
            </a:pPr>
            <a:r>
              <a:rPr lang="en-GB" dirty="0">
                <a:latin typeface="Arial"/>
                <a:cs typeface="Arial"/>
              </a:rPr>
              <a:t>Leaders you admire</a:t>
            </a:r>
            <a:endParaRPr lang="en-GB" dirty="0"/>
          </a:p>
          <a:p>
            <a:pPr>
              <a:buFont typeface="Wingdings" panose="020B0604020202020204" pitchFamily="34" charset="0"/>
              <a:buChar char="Ø"/>
            </a:pPr>
            <a:r>
              <a:rPr lang="en-GB" dirty="0">
                <a:latin typeface="Arial"/>
                <a:cs typeface="Arial"/>
              </a:rPr>
              <a:t>What have you learned ?</a:t>
            </a:r>
            <a:endParaRPr lang="en-GB" dirty="0"/>
          </a:p>
          <a:p>
            <a:pPr>
              <a:buFont typeface="Wingdings" panose="020B0604020202020204" pitchFamily="34" charset="0"/>
              <a:buChar char="Ø"/>
            </a:pPr>
            <a:r>
              <a:rPr lang="en-GB" dirty="0">
                <a:latin typeface="Arial"/>
                <a:cs typeface="Arial"/>
              </a:rPr>
              <a:t>What can you learn ?</a:t>
            </a:r>
          </a:p>
          <a:p>
            <a:pPr marL="0" indent="0">
              <a:buNone/>
            </a:pPr>
            <a:endParaRPr lang="en-GB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dirty="0">
                <a:latin typeface="Arial"/>
                <a:cs typeface="Arial"/>
              </a:rPr>
              <a:t>A 5-minute interactive exercise.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527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B31D6-9116-41F7-975A-5F628F538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latin typeface="Arial"/>
                <a:cs typeface="Arial"/>
              </a:rPr>
              <a:t>CS Leadership in Action &amp; self-review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12CB7-EE9A-4FBC-ADEE-899E60406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603" y="1825625"/>
            <a:ext cx="10686197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b="1" dirty="0">
                <a:latin typeface="Arial"/>
                <a:cs typeface="Arial"/>
              </a:rPr>
              <a:t>Areas to explore:</a:t>
            </a:r>
          </a:p>
          <a:p>
            <a:pPr marL="457200" indent="-457200">
              <a:buAutoNum type="arabicPeriod"/>
            </a:pPr>
            <a:r>
              <a:rPr lang="en-GB" dirty="0">
                <a:latin typeface="Arial"/>
                <a:cs typeface="Arial"/>
              </a:rPr>
              <a:t>Creating a sense of purpose and focusing on outcomes</a:t>
            </a:r>
          </a:p>
          <a:p>
            <a:pPr marL="457200" indent="-457200">
              <a:buAutoNum type="arabicPeriod"/>
            </a:pPr>
            <a:r>
              <a:rPr lang="en-GB" dirty="0">
                <a:latin typeface="Arial"/>
                <a:cs typeface="Arial"/>
              </a:rPr>
              <a:t>Building inclusive teams and encouraging challenge</a:t>
            </a:r>
          </a:p>
          <a:p>
            <a:pPr marL="457200" indent="-457200">
              <a:buAutoNum type="arabicPeriod"/>
            </a:pPr>
            <a:r>
              <a:rPr lang="en-GB" dirty="0">
                <a:latin typeface="Arial"/>
                <a:cs typeface="Arial"/>
              </a:rPr>
              <a:t>Demonstrating passion and wanting to change things for the better</a:t>
            </a:r>
          </a:p>
          <a:p>
            <a:pPr marL="457200" indent="-457200">
              <a:buAutoNum type="arabicPeriod"/>
            </a:pPr>
            <a:r>
              <a:rPr lang="en-GB" dirty="0">
                <a:latin typeface="Arial"/>
                <a:cs typeface="Arial"/>
              </a:rPr>
              <a:t>Empowering and developing individuals and teams</a:t>
            </a:r>
          </a:p>
          <a:p>
            <a:pPr marL="457200" indent="-457200">
              <a:buAutoNum type="arabicPeriod"/>
            </a:pPr>
            <a:r>
              <a:rPr lang="en-GB" dirty="0">
                <a:latin typeface="Arial"/>
                <a:cs typeface="Arial"/>
              </a:rPr>
              <a:t>Exercising judgement and making good evidence-based decisions</a:t>
            </a:r>
          </a:p>
          <a:p>
            <a:pPr marL="0" indent="0">
              <a:buNone/>
            </a:pPr>
            <a:r>
              <a:rPr lang="en-GB" sz="2400" dirty="0">
                <a:latin typeface="Arial"/>
                <a:cs typeface="Arial"/>
              </a:rPr>
              <a:t>                                                                        (Cont.....)</a:t>
            </a:r>
          </a:p>
          <a:p>
            <a:pPr marL="0" indent="0">
              <a:buNone/>
            </a:pPr>
            <a:endParaRPr lang="en-GB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40473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B31D6-9116-41F7-975A-5F628F538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/>
                <a:cs typeface="Arial"/>
              </a:rPr>
              <a:t>CS Leadership in Action &amp; self-review 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12CB7-EE9A-4FBC-ADEE-899E60406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603" y="1825625"/>
            <a:ext cx="10686197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b="1" dirty="0">
                <a:latin typeface="Arial"/>
                <a:cs typeface="Arial"/>
              </a:rPr>
              <a:t>Areas to explore:</a:t>
            </a:r>
          </a:p>
          <a:p>
            <a:pPr marL="457200" indent="-457200">
              <a:buAutoNum type="arabicPeriod"/>
            </a:pPr>
            <a:endParaRPr lang="en-GB" sz="24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400" dirty="0">
                <a:latin typeface="Arial"/>
                <a:cs typeface="Arial"/>
              </a:rPr>
              <a:t>6. Guiding teams using experience and expertise</a:t>
            </a:r>
            <a:endParaRPr lang="en-GB" dirty="0"/>
          </a:p>
          <a:p>
            <a:pPr marL="0" indent="0">
              <a:buNone/>
            </a:pPr>
            <a:r>
              <a:rPr lang="en-GB" sz="2400" dirty="0">
                <a:latin typeface="Arial"/>
                <a:cs typeface="Arial"/>
              </a:rPr>
              <a:t>7. Collaborating, making connections and encouraging cross system working</a:t>
            </a:r>
          </a:p>
          <a:p>
            <a:pPr marL="0" indent="0">
              <a:buNone/>
            </a:pPr>
            <a:r>
              <a:rPr lang="en-GB" sz="2400" dirty="0">
                <a:latin typeface="Arial"/>
                <a:cs typeface="Arial"/>
              </a:rPr>
              <a:t>8. Continually reflecting on their leadership style and developing self-awareness</a:t>
            </a:r>
          </a:p>
          <a:p>
            <a:pPr marL="0" indent="0">
              <a:buNone/>
            </a:pPr>
            <a:endParaRPr lang="en-GB" sz="24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400" dirty="0">
                <a:hlinkClick r:id="rId2"/>
              </a:rPr>
              <a:t>https://civilservice.blog.gov.uk/wp-content/uploads/sites/86/2020/04/Leadership-in-Action.pdf</a:t>
            </a:r>
            <a:endParaRPr lang="en-GB" sz="2400"/>
          </a:p>
          <a:p>
            <a:pPr marL="457200" indent="-457200">
              <a:buAutoNum type="arabicPeriod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76927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B31D6-9116-41F7-975A-5F628F538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Arial"/>
                <a:cs typeface="Arial"/>
              </a:rPr>
              <a:t>Self-awareness: </a:t>
            </a:r>
            <a:r>
              <a:rPr lang="en-GB" sz="3600">
                <a:latin typeface="Arial"/>
                <a:cs typeface="Arial"/>
              </a:rPr>
              <a:t>exploring your personal </a:t>
            </a:r>
            <a:r>
              <a:rPr lang="en-GB" sz="3600" dirty="0">
                <a:latin typeface="Arial"/>
                <a:cs typeface="Arial"/>
              </a:rPr>
              <a:t>leadership traits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12CB7-EE9A-4FBC-ADEE-899E60406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0909"/>
            <a:ext cx="10515600" cy="48801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dirty="0">
                <a:latin typeface="Arial"/>
                <a:cs typeface="Arial"/>
              </a:rPr>
              <a:t>Deep dive to gain deeper insight of our own personality using Myers–Briggs Type Indicator (MBTI) </a:t>
            </a:r>
            <a:endParaRPr lang="en-US" dirty="0"/>
          </a:p>
          <a:p>
            <a:pPr marL="0" indent="0">
              <a:buNone/>
            </a:pPr>
            <a:endParaRPr lang="en-GB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dirty="0">
                <a:latin typeface="Arial"/>
                <a:cs typeface="Arial"/>
              </a:rPr>
              <a:t>Myers Briggs Profile: </a:t>
            </a:r>
            <a:r>
              <a:rPr lang="en-GB" dirty="0">
                <a:latin typeface="Arial"/>
                <a:cs typeface="Arial"/>
                <a:hlinkClick r:id="rId2"/>
              </a:rPr>
              <a:t>http://www.arealme.com/16types/en </a:t>
            </a:r>
          </a:p>
          <a:p>
            <a:pPr marL="0" indent="0">
              <a:buNone/>
            </a:pPr>
            <a:r>
              <a:rPr lang="en-GB" dirty="0">
                <a:latin typeface="Arial"/>
                <a:cs typeface="Arial"/>
              </a:rPr>
              <a:t>(Test to be completed in advance)</a:t>
            </a:r>
          </a:p>
          <a:p>
            <a:pPr marL="0" indent="0">
              <a:buNone/>
            </a:pPr>
            <a:endParaRPr lang="en-GB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dirty="0">
                <a:latin typeface="Arial"/>
                <a:cs typeface="Arial"/>
              </a:rPr>
              <a:t>Reflection on personal strengths and areas for development  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3652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B31D6-9116-41F7-975A-5F628F538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Close/Next steps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12CB7-EE9A-4FBC-ADEE-899E60406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20B0604020202020204" pitchFamily="34" charset="0"/>
              <a:buChar char="Ø"/>
            </a:pPr>
            <a:r>
              <a:rPr lang="en-GB" dirty="0">
                <a:latin typeface="Arial"/>
                <a:cs typeface="Arial"/>
              </a:rPr>
              <a:t>Brief reflection 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en-GB" dirty="0">
                <a:latin typeface="Arial"/>
                <a:cs typeface="Arial"/>
              </a:rPr>
              <a:t>Suggestions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en-GB" dirty="0">
                <a:latin typeface="Arial"/>
                <a:cs typeface="Arial"/>
              </a:rPr>
              <a:t>Next step</a:t>
            </a:r>
          </a:p>
        </p:txBody>
      </p:sp>
    </p:spTree>
    <p:extLst>
      <p:ext uri="{BB962C8B-B14F-4D97-AF65-F5344CB8AC3E}">
        <p14:creationId xmlns:p14="http://schemas.microsoft.com/office/powerpoint/2010/main" val="3918681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39018be-1fd5-46c8-bb5f-8e5f297ce001">
      <Value>2</Value>
      <Value>1</Value>
    </TaxCatchAll>
    <_dlc_DocId xmlns="839018be-1fd5-46c8-bb5f-8e5f297ce001">NNK2N734FJ4F-539264991-208561</_dlc_DocId>
    <_dlc_DocIdUrl xmlns="839018be-1fd5-46c8-bb5f-8e5f297ce001">
      <Url>https://beisgov.sharepoint.com/sites/PeopleCapabilityGSEProfession-OS/_layouts/15/DocIdRedir.aspx?ID=NNK2N734FJ4F-539264991-208561</Url>
      <Description>NNK2N734FJ4F-539264991-208561</Description>
    </_dlc_DocIdUrl>
    <c6f593ada1854b629148449de059396b xmlns="0f9fa326-da26-4ea8-b6a9-645e8136fe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Government Office for Science</TermName>
          <TermId xmlns="http://schemas.microsoft.com/office/infopath/2007/PartnerControls">4864e571-13f3-45db-8a58-a40a5ef376c8</TermId>
        </TermInfo>
      </Terms>
    </c6f593ada1854b629148449de059396b>
    <LegacyData xmlns="aaacb922-5235-4a66-b188-303b9b46fbd7" xsi:nil="true"/>
    <m817f42addf14c9a838da36e78800043 xmlns="0f9fa326-da26-4ea8-b6a9-645e8136fe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Science Technology and Innovation Insights</TermName>
          <TermId xmlns="http://schemas.microsoft.com/office/infopath/2007/PartnerControls">2e059e73-8ea2-445c-b61b-3c8de4612a75</TermId>
        </TermInfo>
      </Terms>
    </m817f42addf14c9a838da36e78800043>
    <SharedWithUsers xmlns="839018be-1fd5-46c8-bb5f-8e5f297ce001">
      <UserInfo>
        <DisplayName>Rimmer, Tracey (GO-Science)</DisplayName>
        <AccountId>28</AccountId>
        <AccountType/>
      </UserInfo>
      <UserInfo>
        <DisplayName>Khan2, Selina (GO-Science)</DisplayName>
        <AccountId>14</AccountId>
        <AccountType/>
      </UserInfo>
      <UserInfo>
        <DisplayName>Jinnah, Hadi (GO-Science)</DisplayName>
        <AccountId>15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artner Organisation Document" ma:contentTypeID="0x0101004691A8DE0991884F8E90AD6474FC73730200438C1F9B87DCBB4EB67C77C22794D47E" ma:contentTypeVersion="14" ma:contentTypeDescription="Create a new document." ma:contentTypeScope="" ma:versionID="46e474f9e9ec42af91d0216e93decd80">
  <xsd:schema xmlns:xsd="http://www.w3.org/2001/XMLSchema" xmlns:xs="http://www.w3.org/2001/XMLSchema" xmlns:p="http://schemas.microsoft.com/office/2006/metadata/properties" xmlns:ns2="0f9fa326-da26-4ea8-b6a9-645e8136fe1d" xmlns:ns3="839018be-1fd5-46c8-bb5f-8e5f297ce001" xmlns:ns4="aaacb922-5235-4a66-b188-303b9b46fbd7" xmlns:ns5="b3d83fe4-f584-44c1-ada4-cced241b61b0" targetNamespace="http://schemas.microsoft.com/office/2006/metadata/properties" ma:root="true" ma:fieldsID="ebe1193255941f690d84c0341ad0ee36" ns2:_="" ns3:_="" ns4:_="" ns5:_="">
    <xsd:import namespace="0f9fa326-da26-4ea8-b6a9-645e8136fe1d"/>
    <xsd:import namespace="839018be-1fd5-46c8-bb5f-8e5f297ce001"/>
    <xsd:import namespace="aaacb922-5235-4a66-b188-303b9b46fbd7"/>
    <xsd:import namespace="b3d83fe4-f584-44c1-ada4-cced241b61b0"/>
    <xsd:element name="properties">
      <xsd:complexType>
        <xsd:sequence>
          <xsd:element name="documentManagement">
            <xsd:complexType>
              <xsd:all>
                <xsd:element ref="ns2:c6f593ada1854b629148449de059396b" minOccurs="0"/>
                <xsd:element ref="ns3:TaxCatchAll" minOccurs="0"/>
                <xsd:element ref="ns3:TaxCatchAllLabel" minOccurs="0"/>
                <xsd:element ref="ns2:m817f42addf14c9a838da36e78800043" minOccurs="0"/>
                <xsd:element ref="ns4:LegacyData" minOccurs="0"/>
                <xsd:element ref="ns3:_dlc_DocIdUrl" minOccurs="0"/>
                <xsd:element ref="ns3:_dlc_DocIdPersistId" minOccurs="0"/>
                <xsd:element ref="ns3:_dlc_DocId" minOccurs="0"/>
                <xsd:element ref="ns5:MediaServiceMetadata" minOccurs="0"/>
                <xsd:element ref="ns5:MediaServiceFastMetadata" minOccurs="0"/>
                <xsd:element ref="ns5:MediaServiceAutoKeyPoints" minOccurs="0"/>
                <xsd:element ref="ns5:MediaServiceKeyPoints" minOccurs="0"/>
                <xsd:element ref="ns5:MediaServiceDateTaken" minOccurs="0"/>
                <xsd:element ref="ns5:MediaServiceAutoTags" minOccurs="0"/>
                <xsd:element ref="ns5:MediaLengthInSeconds" minOccurs="0"/>
                <xsd:element ref="ns5:MediaServiceGenerationTime" minOccurs="0"/>
                <xsd:element ref="ns5:MediaServiceEventHashCode" minOccurs="0"/>
                <xsd:element ref="ns5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9fa326-da26-4ea8-b6a9-645e8136fe1d" elementFormDefault="qualified">
    <xsd:import namespace="http://schemas.microsoft.com/office/2006/documentManagement/types"/>
    <xsd:import namespace="http://schemas.microsoft.com/office/infopath/2007/PartnerControls"/>
    <xsd:element name="c6f593ada1854b629148449de059396b" ma:index="8" nillable="true" ma:taxonomy="true" ma:internalName="c6f593ada1854b629148449de059396b" ma:taxonomyFieldName="KIM_GovernmentBody" ma:displayName="Government Body" ma:default="2;#Government Office for Science|4864e571-13f3-45db-8a58-a40a5ef376c8" ma:fieldId="{c6f593ad-a185-4b62-9148-449de059396b}" ma:sspId="9b0aeba9-2bce-41c2-8545-5d12d676a674" ma:termSetId="46784332-da01-4f4a-94fa-2a245cb438b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817f42addf14c9a838da36e78800043" ma:index="12" nillable="true" ma:taxonomy="true" ma:internalName="m817f42addf14c9a838da36e78800043" ma:taxonomyFieldName="KIM_Function" ma:displayName="Function" ma:default="1;#Science Technology and Innovation Insights|2e059e73-8ea2-445c-b61b-3c8de4612a75" ma:fieldId="{6817f42a-ddf1-4c9a-838d-a36e78800043}" ma:sspId="9b0aeba9-2bce-41c2-8545-5d12d676a674" ma:termSetId="8a8c3714-5ee2-45f9-8c60-591b9d070299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9018be-1fd5-46c8-bb5f-8e5f297ce001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9bb9f4db-f5a8-43a3-b887-8d232b406892}" ma:internalName="TaxCatchAll" ma:showField="CatchAllData" ma:web="839018be-1fd5-46c8-bb5f-8e5f297ce00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9bb9f4db-f5a8-43a3-b887-8d232b406892}" ma:internalName="TaxCatchAllLabel" ma:readOnly="true" ma:showField="CatchAllDataLabel" ma:web="839018be-1fd5-46c8-bb5f-8e5f297ce00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Url" ma:index="1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_dlc_DocId" ma:index="17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SharedWithUsers" ma:index="2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acb922-5235-4a66-b188-303b9b46fbd7" elementFormDefault="qualified">
    <xsd:import namespace="http://schemas.microsoft.com/office/2006/documentManagement/types"/>
    <xsd:import namespace="http://schemas.microsoft.com/office/infopath/2007/PartnerControls"/>
    <xsd:element name="LegacyData" ma:index="14" nillable="true" ma:displayName="Legacy Data" ma:internalName="LegacyData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d83fe4-f584-44c1-ada4-cced241b61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3" nillable="true" ma:displayName="Tags" ma:internalName="MediaServiceAutoTags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2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EF02684B-F09D-4252-BEF8-63DE195AF8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80BF9C3-FE04-4F16-B642-9FECF2E0E3FC}">
  <ds:schemaRefs>
    <ds:schemaRef ds:uri="http://schemas.microsoft.com/office/2006/metadata/properties"/>
    <ds:schemaRef ds:uri="http://purl.org/dc/elements/1.1/"/>
    <ds:schemaRef ds:uri="http://schemas.microsoft.com/office/infopath/2007/PartnerControls"/>
    <ds:schemaRef ds:uri="0f9fa326-da26-4ea8-b6a9-645e8136fe1d"/>
    <ds:schemaRef ds:uri="839018be-1fd5-46c8-bb5f-8e5f297ce001"/>
    <ds:schemaRef ds:uri="http://purl.org/dc/dcmitype/"/>
    <ds:schemaRef ds:uri="http://schemas.openxmlformats.org/package/2006/metadata/core-properties"/>
    <ds:schemaRef ds:uri="b3d83fe4-f584-44c1-ada4-cced241b61b0"/>
    <ds:schemaRef ds:uri="http://schemas.microsoft.com/office/2006/documentManagement/types"/>
    <ds:schemaRef ds:uri="aaacb922-5235-4a66-b188-303b9b46fbd7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658DA94-D087-49B8-BC2E-C99F3ED93D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9fa326-da26-4ea8-b6a9-645e8136fe1d"/>
    <ds:schemaRef ds:uri="839018be-1fd5-46c8-bb5f-8e5f297ce001"/>
    <ds:schemaRef ds:uri="aaacb922-5235-4a66-b188-303b9b46fbd7"/>
    <ds:schemaRef ds:uri="b3d83fe4-f584-44c1-ada4-cced241b61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7C354B0C-6175-4B09-A964-75C9A90736D0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256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PowerPoint Presentation</vt:lpstr>
      <vt:lpstr>Welcome &amp; Session objectives: </vt:lpstr>
      <vt:lpstr>Ice breaker: </vt:lpstr>
      <vt:lpstr>CS Leadership in Action &amp; self-review </vt:lpstr>
      <vt:lpstr>CS Leadership in Action &amp; self-review </vt:lpstr>
      <vt:lpstr>Self-awareness: exploring your personal leadership traits</vt:lpstr>
      <vt:lpstr>Close/Next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Kennedy, Leon (Go Science)</dc:creator>
  <cp:lastModifiedBy>Khan2, Selina (GO-Science)</cp:lastModifiedBy>
  <cp:revision>217</cp:revision>
  <dcterms:created xsi:type="dcterms:W3CDTF">2021-11-02T16:41:30Z</dcterms:created>
  <dcterms:modified xsi:type="dcterms:W3CDTF">2022-04-09T18:59:19Z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a62f585-b40f-4ab9-bafe-39150f03d124_Enabled">
    <vt:lpwstr>true</vt:lpwstr>
  </property>
  <property fmtid="{D5CDD505-2E9C-101B-9397-08002B2CF9AE}" pid="3" name="MSIP_Label_ba62f585-b40f-4ab9-bafe-39150f03d124_SetDate">
    <vt:lpwstr>2021-11-02T16:41:30Z</vt:lpwstr>
  </property>
  <property fmtid="{D5CDD505-2E9C-101B-9397-08002B2CF9AE}" pid="4" name="MSIP_Label_ba62f585-b40f-4ab9-bafe-39150f03d124_Method">
    <vt:lpwstr>Standard</vt:lpwstr>
  </property>
  <property fmtid="{D5CDD505-2E9C-101B-9397-08002B2CF9AE}" pid="5" name="MSIP_Label_ba62f585-b40f-4ab9-bafe-39150f03d124_Name">
    <vt:lpwstr>OFFICIAL</vt:lpwstr>
  </property>
  <property fmtid="{D5CDD505-2E9C-101B-9397-08002B2CF9AE}" pid="6" name="MSIP_Label_ba62f585-b40f-4ab9-bafe-39150f03d124_SiteId">
    <vt:lpwstr>cbac7005-02c1-43eb-b497-e6492d1b2dd8</vt:lpwstr>
  </property>
  <property fmtid="{D5CDD505-2E9C-101B-9397-08002B2CF9AE}" pid="7" name="MSIP_Label_ba62f585-b40f-4ab9-bafe-39150f03d124_ActionId">
    <vt:lpwstr>699cdacc-001c-413a-ab4f-0226608c1e7a</vt:lpwstr>
  </property>
  <property fmtid="{D5CDD505-2E9C-101B-9397-08002B2CF9AE}" pid="8" name="MSIP_Label_ba62f585-b40f-4ab9-bafe-39150f03d124_ContentBits">
    <vt:lpwstr>0</vt:lpwstr>
  </property>
  <property fmtid="{D5CDD505-2E9C-101B-9397-08002B2CF9AE}" pid="9" name="ContentTypeId">
    <vt:lpwstr>0x0101004691A8DE0991884F8E90AD6474FC73730200438C1F9B87DCBB4EB67C77C22794D47E</vt:lpwstr>
  </property>
  <property fmtid="{D5CDD505-2E9C-101B-9397-08002B2CF9AE}" pid="10" name="_dlc_DocIdItemGuid">
    <vt:lpwstr>8355bc40-d8ba-4ee0-beb8-a4f0b4af34e1</vt:lpwstr>
  </property>
  <property fmtid="{D5CDD505-2E9C-101B-9397-08002B2CF9AE}" pid="11" name="Business Unit">
    <vt:lpwstr>102;#Science and Security|af1949bd-c272-4e8a-8ce8-ecbdc9e3b17c</vt:lpwstr>
  </property>
  <property fmtid="{D5CDD505-2E9C-101B-9397-08002B2CF9AE}" pid="12" name="KIM_Function">
    <vt:lpwstr>1;#Science Technology and Innovation Insights|2e059e73-8ea2-445c-b61b-3c8de4612a75</vt:lpwstr>
  </property>
  <property fmtid="{D5CDD505-2E9C-101B-9397-08002B2CF9AE}" pid="13" name="KIM_GovernmentBody">
    <vt:lpwstr>2;#Government Office for Science|4864e571-13f3-45db-8a58-a40a5ef376c8</vt:lpwstr>
  </property>
</Properties>
</file>