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49A4A-E7C3-426C-88E5-485ECA8DE82B}" v="96" dt="2022-04-05T23:58:34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41A8-1802-434F-B3A6-AF822089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604463"/>
            <a:ext cx="10594953" cy="190188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CE4F2-F43E-4778-B5F4-018B9A07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598418"/>
            <a:ext cx="10594953" cy="1329416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203F0-F474-43D9-BE5D-DA786292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06/04/2022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B6615-F96C-44DF-90EF-4F508288A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A62A6-04AD-488B-B180-10DCAB373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CBB7A7A-BD50-4E24-91E1-CCD7D4793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595" y="5550235"/>
            <a:ext cx="1521405" cy="152140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47D4A59-5090-4A1F-B420-1FD85D027E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22" y="300537"/>
            <a:ext cx="7405156" cy="18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5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10C3-C8ED-41F7-BEE2-2AFE1CFB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669EC-2442-4636-A1BD-DCF66C260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4BC71-00C6-458B-9BE1-2B05F2BF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06/04/2022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E8418-7A0C-4300-B22B-11C32CD7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DFAFB-AF4A-4D34-B8C4-85E2A233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4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C5A1D9-7567-42D9-BB0D-2A3D6FC2E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49CA6-0BF4-4B89-A0CF-F72F625ED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45930" y="365125"/>
            <a:ext cx="7626569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3E1D4-41FF-4161-B92D-62D9BD18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930" y="6356350"/>
            <a:ext cx="2635470" cy="365125"/>
          </a:xfrm>
        </p:spPr>
        <p:txBody>
          <a:bodyPr/>
          <a:lstStyle/>
          <a:p>
            <a:fld id="{1E8D7867-715C-49AF-AE72-606863ABD566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02C6F-551B-49E6-981A-9739DC6A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AC3A-7AA3-4624-A9EB-761ADD36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ACEE-588E-468A-BF89-7E8D8F02E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46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37BB-618E-48DD-9E41-CCBF2620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93F53-9D7D-411B-999D-6AC98AE82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68D61-E0F2-492A-B292-BDD3B4C92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06/04/2022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4FCD7-99C7-4C74-8925-940F1B219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80A00-E48A-47D3-A1FA-9A169599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26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E0DD-B4EE-4594-9960-E47E744E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5"/>
            <a:ext cx="10515600" cy="2185035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7D70E-16A7-4E33-8D6A-C2ED40BED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954588"/>
            <a:ext cx="10515600" cy="11491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3E811-F1BB-4BCE-AC8F-2C2D0811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06/04/2022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589EE-7052-4314-AE8A-9E1FC560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52AB7-82BD-46DC-9120-218AD303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1D43533-BD19-442D-AD5C-99ACE9BD90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22" y="672603"/>
            <a:ext cx="7405156" cy="18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4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2945-6B6E-4FA3-A425-C99CE204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8F047-9924-4D1A-8012-D4A94B8C2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29C8B-4C9E-4ECD-A22D-6C94072C0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0D16D-F4CE-4836-BDC3-29BD6F22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06/04/2022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18AFD-9476-4148-840E-4D5819C8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C2708-ADEB-4232-A3DF-D3A2AD78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93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4DC17-DAAE-4DB1-99AD-9490AD501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750AA-6845-40E7-BF3A-00DC92338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46B96-D21B-449C-8126-971A7380A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55409-BD35-4CD2-9664-730F7F6D7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FDFA8E-72CD-41C1-885C-2150215C1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53505-A5B2-4DF0-94E9-B0BAA19B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06/04/2022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B3BA8-76B7-45F5-9E80-705E4725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9247EE-74A4-49B1-BFF5-243540F4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5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4EEB-10C1-4E0F-B2E8-5959FD3E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8936C9-EF4F-40CF-804C-26D2ED806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06/04/2022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3E1B-32FF-464B-8EAA-AD9860A7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F6674-0B7B-4D8D-8B34-729BF870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4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450134-F9BF-4D18-9CD5-9E9049E0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06/04/2022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AB6AA9-F57F-4B6C-AA0E-FAE0A714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21976-C232-48A4-994E-1BA8344A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09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B097C-F6C2-4082-9F92-64AB41B5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DD5DE-CC37-460F-9A18-2161EDB57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F69B9-32C1-4C52-9E65-54A7E7914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4087B-EE98-4428-8D46-A114FE82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06/04/2022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C8F28-2C7E-4C6F-A71F-43B000FF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8329C-B3F8-41E6-BC38-AC2FB176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6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A8AD-38DE-4A73-9633-3DC15F44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E81E0-6A54-4992-B53F-4441F204D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85AA4-8A06-443E-8B23-B9260270A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BD027-5041-4657-A1C2-0A3F6D87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06/04/2022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5D95B-AD71-418F-A087-EE1FB0CF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721E5-34C9-43D5-BEB9-9A72CB80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12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C48676-A6B6-4440-8951-9AE2CFE97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2CF22-9637-4849-A64D-988E8A31C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354FE-0CB7-4C34-97A1-33ECFDDE9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D7867-715C-49AF-AE72-606863ABD566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31331-6908-45A5-8676-D8655111C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43474-0048-4985-B9DD-B478B08C7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CACEE-588E-468A-BF89-7E8D8F02E14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AD764BD-9DFF-46E2-BB37-8581B23F5E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595" y="5550235"/>
            <a:ext cx="1521405" cy="152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eur02.safelinks.protection.outlook.com/?url=https%3A%2F%2Fwww.youtube.com%2Fwatch%3Fv%3DRBttiZougRk&amp;data=04%7C01%7CMarie.Kakhu2%40go-science.gov.uk%7Cc53a385fb28e490bf1fd08da16e99f9e%7Ccbac700502c143ebb497e6492d1b2dd8%7C0%7C1%7C637847491404368691%7CUnknown%7CTWFpbGZsb3d8eyJWIjoiMC4wLjAwMDAiLCJQIjoiV2luMzIiLCJBTiI6Ik1haWwiLCJXVCI6Mn0%3D%7C3000&amp;sdata=gfRGtNt9vUxPz%2FoJWchzjARz5j6zAZLmRNWFCGeFR6U%3D&amp;reserved=0" TargetMode="External"/><Relationship Id="rId4" Type="http://schemas.openxmlformats.org/officeDocument/2006/relationships/hyperlink" Target="https://www.youtube.com/watch?v=a4jNdfLtiW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se@go-science.gov.u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e.kakhu2@go-science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9E119-8B66-47F1-91F0-086CC271B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GSE Learning &amp; Development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DD20B1-C2E2-424B-8D52-CC134D5292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Marie Kakhu – GSE Skills, Learning &amp; Development Lead</a:t>
            </a:r>
          </a:p>
        </p:txBody>
      </p:sp>
    </p:spTree>
    <p:extLst>
      <p:ext uri="{BB962C8B-B14F-4D97-AF65-F5344CB8AC3E}">
        <p14:creationId xmlns:p14="http://schemas.microsoft.com/office/powerpoint/2010/main" val="331597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31D6-9116-41F7-975A-5F628F538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80" y="365126"/>
            <a:ext cx="10515600" cy="1272086"/>
          </a:xfrm>
        </p:spPr>
        <p:txBody>
          <a:bodyPr>
            <a:normAutofit fontScale="90000"/>
          </a:bodyPr>
          <a:lstStyle/>
          <a:p>
            <a:r>
              <a:rPr lang="en-GB" dirty="0"/>
              <a:t>Intro…what is science &amp; engineering?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12CB7-EE9A-4FBC-ADEE-899E60406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09" y="1555113"/>
            <a:ext cx="6811189" cy="4937761"/>
          </a:xfrm>
        </p:spPr>
        <p:txBody>
          <a:bodyPr>
            <a:normAutofit fontScale="92500"/>
          </a:bodyPr>
          <a:lstStyle/>
          <a:p>
            <a:r>
              <a:rPr lang="en-GB" sz="1800" dirty="0">
                <a:solidFill>
                  <a:srgbClr val="002060"/>
                </a:solidFill>
              </a:rPr>
              <a:t>From generating and evaluating evidence, creating new standards to working with policy – the breadth of roles and experience within the Government Science &amp; Engineering (GSE) profession is vast</a:t>
            </a:r>
          </a:p>
          <a:p>
            <a:pPr marL="0" indent="0">
              <a:buNone/>
            </a:pPr>
            <a:endParaRPr lang="en-GB" sz="1800" dirty="0">
              <a:solidFill>
                <a:srgbClr val="FF3399"/>
              </a:solidFill>
            </a:endParaRPr>
          </a:p>
          <a:p>
            <a:pPr rtl="0" fontAlgn="base"/>
            <a:r>
              <a:rPr lang="en-GB" sz="1800" b="1" i="0" dirty="0">
                <a:solidFill>
                  <a:srgbClr val="D70079"/>
                </a:solidFill>
                <a:effectLst/>
              </a:rPr>
              <a:t>Our vision is to make a real difference in government through science and engineering</a:t>
            </a:r>
            <a:r>
              <a:rPr lang="en-GB" sz="1800" b="0" i="0" dirty="0">
                <a:solidFill>
                  <a:srgbClr val="D70079"/>
                </a:solidFill>
                <a:effectLst/>
              </a:rPr>
              <a:t> </a:t>
            </a:r>
          </a:p>
          <a:p>
            <a:pPr rtl="0" fontAlgn="base"/>
            <a:endParaRPr lang="en-GB" sz="1800" dirty="0">
              <a:solidFill>
                <a:srgbClr val="D70079"/>
              </a:solidFill>
            </a:endParaRPr>
          </a:p>
          <a:p>
            <a:pPr rtl="0" fontAlgn="base"/>
            <a:r>
              <a:rPr lang="en-GB" sz="1800" b="0" i="0" dirty="0">
                <a:solidFill>
                  <a:srgbClr val="000000"/>
                </a:solidFill>
                <a:effectLst/>
              </a:rPr>
              <a:t>To truly make a difference in government, our two priorities are: </a:t>
            </a:r>
            <a:br>
              <a:rPr lang="en-GB" sz="1800" b="0" i="0" dirty="0">
                <a:solidFill>
                  <a:srgbClr val="000000"/>
                </a:solidFill>
                <a:effectLst/>
              </a:rPr>
            </a:br>
            <a:endParaRPr lang="en-GB" sz="1800" b="0" i="0" dirty="0">
              <a:solidFill>
                <a:srgbClr val="000000"/>
              </a:solidFill>
              <a:effectLst/>
            </a:endParaRPr>
          </a:p>
          <a:p>
            <a:pPr lvl="2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D70079"/>
                </a:solidFill>
                <a:effectLst/>
              </a:rPr>
              <a:t> More use of science and engineering in government </a:t>
            </a:r>
            <a:r>
              <a:rPr lang="en-GB" sz="1800" i="0" dirty="0">
                <a:solidFill>
                  <a:srgbClr val="D70079"/>
                </a:solidFill>
                <a:effectLst/>
              </a:rPr>
              <a:t>-</a:t>
            </a:r>
            <a:r>
              <a:rPr lang="en-GB" sz="1800" dirty="0">
                <a:solidFill>
                  <a:srgbClr val="000000"/>
                </a:solidFill>
                <a:effectLst/>
              </a:rPr>
              <a:t> Identifying </a:t>
            </a:r>
            <a:r>
              <a:rPr lang="en-GB" sz="1800" b="0" dirty="0">
                <a:solidFill>
                  <a:srgbClr val="000000"/>
                </a:solidFill>
                <a:effectLst/>
              </a:rPr>
              <a:t>and championing our internal science and engineering expertise to provide the best input into decision making.  </a:t>
            </a:r>
            <a:br>
              <a:rPr lang="en-GB" sz="1800" b="0" i="0" dirty="0">
                <a:solidFill>
                  <a:srgbClr val="000000"/>
                </a:solidFill>
                <a:effectLst/>
              </a:rPr>
            </a:br>
            <a:endParaRPr lang="en-GB" sz="1800" b="0" i="0" dirty="0">
              <a:solidFill>
                <a:srgbClr val="000000"/>
              </a:solidFill>
              <a:effectLst/>
            </a:endParaRPr>
          </a:p>
          <a:p>
            <a:pPr lvl="2" fontAlgn="base">
              <a:buFont typeface="+mj-lt"/>
              <a:buAutoNum type="arabicPeriod" startAt="2"/>
            </a:pPr>
            <a:r>
              <a:rPr lang="en-GB" sz="1800" b="1" i="0" dirty="0">
                <a:solidFill>
                  <a:srgbClr val="D70079"/>
                </a:solidFill>
                <a:effectLst/>
              </a:rPr>
              <a:t> Building diverse people capability </a:t>
            </a:r>
            <a:r>
              <a:rPr lang="en-GB" sz="1800" b="1" i="0" dirty="0">
                <a:solidFill>
                  <a:srgbClr val="000000"/>
                </a:solidFill>
                <a:effectLst/>
              </a:rPr>
              <a:t>– </a:t>
            </a:r>
            <a:r>
              <a:rPr lang="en-GB" sz="1800" b="0" dirty="0">
                <a:solidFill>
                  <a:srgbClr val="000000"/>
                </a:solidFill>
                <a:effectLst/>
              </a:rPr>
              <a:t>Enabling our diverse range of scientists and engineers to achieve excellence. </a:t>
            </a:r>
            <a:br>
              <a:rPr lang="en-GB" sz="1800" b="0" i="0" dirty="0">
                <a:solidFill>
                  <a:srgbClr val="000000"/>
                </a:solidFill>
                <a:effectLst/>
              </a:rPr>
            </a:br>
            <a:endParaRPr lang="en-GB" sz="1800" b="0" i="0" dirty="0">
              <a:solidFill>
                <a:srgbClr val="000000"/>
              </a:solidFill>
              <a:effectLst/>
            </a:endParaRPr>
          </a:p>
          <a:p>
            <a:endParaRPr lang="en-GB" dirty="0"/>
          </a:p>
        </p:txBody>
      </p:sp>
      <p:pic>
        <p:nvPicPr>
          <p:cNvPr id="2050" name="Picture 2" descr="Free Photo Of People Near Wooden Table Stock Photo">
            <a:extLst>
              <a:ext uri="{FF2B5EF4-FFF2-40B4-BE49-F238E27FC236}">
                <a16:creationId xmlns:a16="http://schemas.microsoft.com/office/drawing/2014/main" id="{BFEFAF8E-CC9E-4D3E-9DC1-E5604877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18" y="2616155"/>
            <a:ext cx="4346663" cy="289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Scientific Thought outline">
            <a:extLst>
              <a:ext uri="{FF2B5EF4-FFF2-40B4-BE49-F238E27FC236}">
                <a16:creationId xmlns:a16="http://schemas.microsoft.com/office/drawing/2014/main" id="{C84CD9C2-6876-492C-A971-5D127EF2E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7862" y="313194"/>
            <a:ext cx="2061749" cy="206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3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31D6-9116-41F7-975A-5F628F53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GSE Career Framework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E3CF5-F1B3-40E6-BFC1-6C67975E26ED}"/>
              </a:ext>
            </a:extLst>
          </p:cNvPr>
          <p:cNvSpPr/>
          <p:nvPr/>
        </p:nvSpPr>
        <p:spPr>
          <a:xfrm>
            <a:off x="8646444" y="4468805"/>
            <a:ext cx="1952090" cy="1289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2E4694-BFAD-4A15-AAFE-92609AAD3B1B}"/>
              </a:ext>
            </a:extLst>
          </p:cNvPr>
          <p:cNvSpPr/>
          <p:nvPr/>
        </p:nvSpPr>
        <p:spPr>
          <a:xfrm>
            <a:off x="930890" y="4430923"/>
            <a:ext cx="5229334" cy="1289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6D126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technical skills groups:</a:t>
            </a:r>
          </a:p>
          <a:p>
            <a:pPr algn="l"/>
            <a:endParaRPr lang="en-GB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and applying knowledge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S&amp;E for government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the S&amp;E community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oversight and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 thinking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2336E-4C8F-476C-AAFE-61319106CB49}"/>
              </a:ext>
            </a:extLst>
          </p:cNvPr>
          <p:cNvSpPr txBox="1"/>
          <p:nvPr/>
        </p:nvSpPr>
        <p:spPr>
          <a:xfrm>
            <a:off x="930890" y="1690688"/>
            <a:ext cx="55474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Describes 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GSE technical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Describes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GSE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 individuals, managers and recruiters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Helps you reflect on your GSE career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7755FC-4860-44A0-BB56-404150DC839A}"/>
              </a:ext>
            </a:extLst>
          </p:cNvPr>
          <p:cNvSpPr txBox="1"/>
          <p:nvPr/>
        </p:nvSpPr>
        <p:spPr>
          <a:xfrm>
            <a:off x="6513581" y="4022145"/>
            <a:ext cx="48402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6D126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job families/career pathways:</a:t>
            </a:r>
          </a:p>
          <a:p>
            <a:endParaRPr lang="en-GB" sz="2000" dirty="0">
              <a:solidFill>
                <a:srgbClr val="FFC73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GSE affiliate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GSE cross-discipline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GSE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GSE deep specialist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7612BB1-ED8C-47A1-81C7-14C95F7EA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t="11523" r="22224" b="5456"/>
          <a:stretch/>
        </p:blipFill>
        <p:spPr bwMode="auto">
          <a:xfrm>
            <a:off x="7492485" y="365125"/>
            <a:ext cx="4260007" cy="298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978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31D6-9116-41F7-975A-5F628F53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C3399"/>
                </a:solidFill>
              </a:rPr>
              <a:t>GSE Skills Assessment Tool &amp; GSE L&amp;D Champions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7E2070-C800-4C55-ABD7-5BA9FEA056CB}"/>
              </a:ext>
            </a:extLst>
          </p:cNvPr>
          <p:cNvSpPr/>
          <p:nvPr/>
        </p:nvSpPr>
        <p:spPr>
          <a:xfrm>
            <a:off x="8337405" y="4420564"/>
            <a:ext cx="1977165" cy="1289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D4C4D-FB7D-4F56-8652-F1EC0CEDCDE3}"/>
              </a:ext>
            </a:extLst>
          </p:cNvPr>
          <p:cNvSpPr txBox="1"/>
          <p:nvPr/>
        </p:nvSpPr>
        <p:spPr>
          <a:xfrm>
            <a:off x="838200" y="1972666"/>
            <a:ext cx="350737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Track your GSE technical skills</a:t>
            </a:r>
            <a:b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at the L&amp;D connected to each skill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Bring to your PDP meetings as a great tool to talk about the skills – we strongly encourage you to share with your manager/mentor as part of your development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Record your specialisms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DA2F4-26C6-45C1-832A-D1DDCCBA6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30" t="22088" r="23030" b="13401"/>
          <a:stretch/>
        </p:blipFill>
        <p:spPr>
          <a:xfrm>
            <a:off x="4714929" y="2047092"/>
            <a:ext cx="7048995" cy="36633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406866-9C8C-4C0B-B154-B69B1A984658}"/>
              </a:ext>
            </a:extLst>
          </p:cNvPr>
          <p:cNvSpPr/>
          <p:nvPr/>
        </p:nvSpPr>
        <p:spPr>
          <a:xfrm>
            <a:off x="8343178" y="3242433"/>
            <a:ext cx="340017" cy="2471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F5BD58-0C70-4043-B4BC-D4DC99CAE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16" t="17499" r="66320" b="56945"/>
          <a:stretch/>
        </p:blipFill>
        <p:spPr>
          <a:xfrm>
            <a:off x="8127499" y="4038819"/>
            <a:ext cx="2811173" cy="14807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A4971A-4C7C-4F6B-BD92-A8AF63E4BD9E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>
            <a:off x="8683195" y="3365984"/>
            <a:ext cx="849891" cy="672835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94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31D6-9116-41F7-975A-5F628F538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6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GSE Professional Recognition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AEA57-194F-4D44-ACBE-30D1B8A4B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036" y="1165584"/>
            <a:ext cx="5257800" cy="1148994"/>
          </a:xfrm>
          <a:prstGeom prst="rect">
            <a:avLst/>
          </a:prstGeom>
        </p:spPr>
      </p:pic>
      <p:pic>
        <p:nvPicPr>
          <p:cNvPr id="1026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11504629-A4CB-454B-8436-C4FBD7E2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66" y="3572208"/>
            <a:ext cx="8908868" cy="326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3749A6-25DC-4E02-B3EB-8E06ACE514A8}"/>
              </a:ext>
            </a:extLst>
          </p:cNvPr>
          <p:cNvSpPr txBox="1"/>
          <p:nvPr/>
        </p:nvSpPr>
        <p:spPr>
          <a:xfrm>
            <a:off x="8255726" y="2452392"/>
            <a:ext cx="3675017" cy="199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Science Council - What are the benefits of becoming professionally registered?</a:t>
            </a:r>
            <a:endParaRPr lang="en-GB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5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Institution of Engineering and Technology - 5 Reasons why you should consider IET membership!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619D962-E410-4502-87DF-2E07ADA6A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4" y="1165584"/>
            <a:ext cx="4652233" cy="264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60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31D6-9116-41F7-975A-5F628F53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GSE Science &amp; Engineering 101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E17E5-EB94-46ED-A179-4EE0A2A64EB6}"/>
              </a:ext>
            </a:extLst>
          </p:cNvPr>
          <p:cNvSpPr txBox="1"/>
          <p:nvPr/>
        </p:nvSpPr>
        <p:spPr>
          <a:xfrm>
            <a:off x="907871" y="1691912"/>
            <a:ext cx="6346370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Science &amp; Engineering 101 (S&amp;E 101) available for the whole civil service, made up of 3 components: 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GB" sz="2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GSE induction 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GSE signposting hub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online Science &amp; Engineering literacy modules: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FF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science &amp; engineering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FF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Communicating science &amp; technical advice</a:t>
            </a:r>
          </a:p>
        </p:txBody>
      </p:sp>
      <p:pic>
        <p:nvPicPr>
          <p:cNvPr id="4100" name="Picture 4" descr="Free Clear Light Bulb Stock Photo">
            <a:extLst>
              <a:ext uri="{FF2B5EF4-FFF2-40B4-BE49-F238E27FC236}">
                <a16:creationId xmlns:a16="http://schemas.microsoft.com/office/drawing/2014/main" id="{267A3C20-19C0-46A7-A12E-77E57FBF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69" y="2189311"/>
            <a:ext cx="4079496" cy="247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7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31D6-9116-41F7-975A-5F628F53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GSE mentoring in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12CB7-EE9A-4FBC-ADEE-899E60406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334"/>
            <a:ext cx="5492931" cy="280733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0070C0"/>
                </a:solidFill>
              </a:rPr>
              <a:t>GSE Professional Recognition Offer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70C0"/>
                </a:solidFill>
              </a:rPr>
              <a:t>GSE Peer Mentoring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70C0"/>
                </a:solidFill>
              </a:rPr>
              <a:t>GSE Leadership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  <p:pic>
        <p:nvPicPr>
          <p:cNvPr id="3074" name="Picture 2" descr="Free Woman Wearing Red Top Holding Silver Macbook Stock Photo">
            <a:extLst>
              <a:ext uri="{FF2B5EF4-FFF2-40B4-BE49-F238E27FC236}">
                <a16:creationId xmlns:a16="http://schemas.microsoft.com/office/drawing/2014/main" id="{1FD42988-6AAF-496E-B12A-262F0D93C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77" y="1856742"/>
            <a:ext cx="4951910" cy="330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65CF1C-F054-48C5-B545-A07BC967B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913697"/>
            <a:ext cx="5782491" cy="18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9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31D6-9116-41F7-975A-5F628F53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4" name="Picture 2" descr="confused person question marks · Pancreatic Cancer Action">
            <a:extLst>
              <a:ext uri="{FF2B5EF4-FFF2-40B4-BE49-F238E27FC236}">
                <a16:creationId xmlns:a16="http://schemas.microsoft.com/office/drawing/2014/main" id="{F18F6DCD-1F92-4EE7-8DF3-A8644D49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" y="1584960"/>
            <a:ext cx="4131791" cy="41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62CA89-ACCD-4631-B102-7322D7981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834" y="1690688"/>
            <a:ext cx="6128657" cy="283776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rgbClr val="0070C0"/>
                </a:solidFill>
              </a:rPr>
              <a:t>Contact: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dirty="0">
                <a:solidFill>
                  <a:srgbClr val="0070C0"/>
                </a:solidFill>
                <a:hlinkClick r:id="rId3"/>
              </a:rPr>
              <a:t>gse@go-science.gov.uk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dirty="0">
                <a:solidFill>
                  <a:srgbClr val="0070C0"/>
                </a:solidFill>
                <a:hlinkClick r:id="rId4"/>
              </a:rPr>
              <a:t>marie.kakhu2@go-science.gov.uk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903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018be-1fd5-46c8-bb5f-8e5f297ce001">
      <Value>2</Value>
      <Value>1</Value>
    </TaxCatchAll>
    <_dlc_DocId xmlns="839018be-1fd5-46c8-bb5f-8e5f297ce001">NNK2N734FJ4F-539264991-208550</_dlc_DocId>
    <_dlc_DocIdUrl xmlns="839018be-1fd5-46c8-bb5f-8e5f297ce001">
      <Url>https://beisgov.sharepoint.com/sites/PeopleCapabilityGSEProfession-OS/_layouts/15/DocIdRedir.aspx?ID=NNK2N734FJ4F-539264991-208550</Url>
      <Description>NNK2N734FJ4F-539264991-208550</Description>
    </_dlc_DocIdUrl>
    <c6f593ada1854b629148449de059396b xmlns="0f9fa326-da26-4ea8-b6a9-645e8136fe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Government Office for Science</TermName>
          <TermId xmlns="http://schemas.microsoft.com/office/infopath/2007/PartnerControls">4864e571-13f3-45db-8a58-a40a5ef376c8</TermId>
        </TermInfo>
      </Terms>
    </c6f593ada1854b629148449de059396b>
    <LegacyData xmlns="aaacb922-5235-4a66-b188-303b9b46fbd7" xsi:nil="true"/>
    <m817f42addf14c9a838da36e78800043 xmlns="0f9fa326-da26-4ea8-b6a9-645e8136fe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Science Technology and Innovation Insights</TermName>
          <TermId xmlns="http://schemas.microsoft.com/office/infopath/2007/PartnerControls">2e059e73-8ea2-445c-b61b-3c8de4612a75</TermId>
        </TermInfo>
      </Terms>
    </m817f42addf14c9a838da36e78800043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artner Organisation Document" ma:contentTypeID="0x0101004691A8DE0991884F8E90AD6474FC73730200438C1F9B87DCBB4EB67C77C22794D47E" ma:contentTypeVersion="14" ma:contentTypeDescription="Create a new document." ma:contentTypeScope="" ma:versionID="46e474f9e9ec42af91d0216e93decd80">
  <xsd:schema xmlns:xsd="http://www.w3.org/2001/XMLSchema" xmlns:xs="http://www.w3.org/2001/XMLSchema" xmlns:p="http://schemas.microsoft.com/office/2006/metadata/properties" xmlns:ns2="0f9fa326-da26-4ea8-b6a9-645e8136fe1d" xmlns:ns3="839018be-1fd5-46c8-bb5f-8e5f297ce001" xmlns:ns4="aaacb922-5235-4a66-b188-303b9b46fbd7" xmlns:ns5="b3d83fe4-f584-44c1-ada4-cced241b61b0" targetNamespace="http://schemas.microsoft.com/office/2006/metadata/properties" ma:root="true" ma:fieldsID="ebe1193255941f690d84c0341ad0ee36" ns2:_="" ns3:_="" ns4:_="" ns5:_="">
    <xsd:import namespace="0f9fa326-da26-4ea8-b6a9-645e8136fe1d"/>
    <xsd:import namespace="839018be-1fd5-46c8-bb5f-8e5f297ce001"/>
    <xsd:import namespace="aaacb922-5235-4a66-b188-303b9b46fbd7"/>
    <xsd:import namespace="b3d83fe4-f584-44c1-ada4-cced241b61b0"/>
    <xsd:element name="properties">
      <xsd:complexType>
        <xsd:sequence>
          <xsd:element name="documentManagement">
            <xsd:complexType>
              <xsd:all>
                <xsd:element ref="ns2:c6f593ada1854b629148449de059396b" minOccurs="0"/>
                <xsd:element ref="ns3:TaxCatchAll" minOccurs="0"/>
                <xsd:element ref="ns3:TaxCatchAllLabel" minOccurs="0"/>
                <xsd:element ref="ns2:m817f42addf14c9a838da36e78800043" minOccurs="0"/>
                <xsd:element ref="ns4:LegacyData" minOccurs="0"/>
                <xsd:element ref="ns3:_dlc_DocIdUrl" minOccurs="0"/>
                <xsd:element ref="ns3:_dlc_DocIdPersistId" minOccurs="0"/>
                <xsd:element ref="ns3:_dlc_DocId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MediaServiceDateTaken" minOccurs="0"/>
                <xsd:element ref="ns5:MediaServiceAutoTags" minOccurs="0"/>
                <xsd:element ref="ns5:MediaLengthInSeconds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fa326-da26-4ea8-b6a9-645e8136fe1d" elementFormDefault="qualified">
    <xsd:import namespace="http://schemas.microsoft.com/office/2006/documentManagement/types"/>
    <xsd:import namespace="http://schemas.microsoft.com/office/infopath/2007/PartnerControls"/>
    <xsd:element name="c6f593ada1854b629148449de059396b" ma:index="8" nillable="true" ma:taxonomy="true" ma:internalName="c6f593ada1854b629148449de059396b" ma:taxonomyFieldName="KIM_GovernmentBody" ma:displayName="Government Body" ma:default="2;#Government Office for Science|4864e571-13f3-45db-8a58-a40a5ef376c8" ma:fieldId="{c6f593ad-a185-4b62-9148-449de059396b}" ma:sspId="9b0aeba9-2bce-41c2-8545-5d12d676a674" ma:termSetId="46784332-da01-4f4a-94fa-2a245cb438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817f42addf14c9a838da36e78800043" ma:index="12" nillable="true" ma:taxonomy="true" ma:internalName="m817f42addf14c9a838da36e78800043" ma:taxonomyFieldName="KIM_Function" ma:displayName="Function" ma:default="1;#Science Technology and Innovation Insights|2e059e73-8ea2-445c-b61b-3c8de4612a75" ma:fieldId="{6817f42a-ddf1-4c9a-838d-a36e78800043}" ma:sspId="9b0aeba9-2bce-41c2-8545-5d12d676a674" ma:termSetId="8a8c3714-5ee2-45f9-8c60-591b9d07029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018be-1fd5-46c8-bb5f-8e5f297ce001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9bb9f4db-f5a8-43a3-b887-8d232b406892}" ma:internalName="TaxCatchAll" ma:showField="CatchAllData" ma:web="839018be-1fd5-46c8-bb5f-8e5f297ce0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bb9f4db-f5a8-43a3-b887-8d232b406892}" ma:internalName="TaxCatchAllLabel" ma:readOnly="true" ma:showField="CatchAllDataLabel" ma:web="839018be-1fd5-46c8-bb5f-8e5f297ce0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cb922-5235-4a66-b188-303b9b46fbd7" elementFormDefault="qualified">
    <xsd:import namespace="http://schemas.microsoft.com/office/2006/documentManagement/types"/>
    <xsd:import namespace="http://schemas.microsoft.com/office/infopath/2007/PartnerControls"/>
    <xsd:element name="LegacyData" ma:index="14" nillable="true" ma:displayName="Legacy Data" ma:internalName="Legacy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83fe4-f584-44c1-ada4-cced241b6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354B0C-6175-4B09-A964-75C9A90736D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F02684B-F09D-4252-BEF8-63DE195AF8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0BF9C3-FE04-4F16-B642-9FECF2E0E3FC}">
  <ds:schemaRefs>
    <ds:schemaRef ds:uri="http://schemas.microsoft.com/office/2006/metadata/properties"/>
    <ds:schemaRef ds:uri="http://schemas.microsoft.com/office/infopath/2007/PartnerControls"/>
    <ds:schemaRef ds:uri="b413c3fd-5a3b-4239-b985-69032e371c04"/>
    <ds:schemaRef ds:uri="b67a7830-db79-4a49-bf27-2aff92a2201a"/>
    <ds:schemaRef ds:uri="a172083e-e40c-4314-b43a-827352a1ed2c"/>
    <ds:schemaRef ds:uri="64405a8b-11cd-482f-97ed-686f246b28d8"/>
    <ds:schemaRef ds:uri="0063f72e-ace3-48fb-9c1f-5b513408b31f"/>
    <ds:schemaRef ds:uri="c963a4c1-1bb4-49f2-a011-9c776a7eed2a"/>
    <ds:schemaRef ds:uri="a8f60570-4bd3-4f2b-950b-a996de8ab151"/>
    <ds:schemaRef ds:uri="839018be-1fd5-46c8-bb5f-8e5f297ce001"/>
    <ds:schemaRef ds:uri="0f9fa326-da26-4ea8-b6a9-645e8136fe1d"/>
    <ds:schemaRef ds:uri="aaacb922-5235-4a66-b188-303b9b46fbd7"/>
  </ds:schemaRefs>
</ds:datastoreItem>
</file>

<file path=customXml/itemProps4.xml><?xml version="1.0" encoding="utf-8"?>
<ds:datastoreItem xmlns:ds="http://schemas.openxmlformats.org/officeDocument/2006/customXml" ds:itemID="{0CF0341A-E068-408A-ABE0-90113915DA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9fa326-da26-4ea8-b6a9-645e8136fe1d"/>
    <ds:schemaRef ds:uri="839018be-1fd5-46c8-bb5f-8e5f297ce001"/>
    <ds:schemaRef ds:uri="aaacb922-5235-4a66-b188-303b9b46fbd7"/>
    <ds:schemaRef ds:uri="b3d83fe4-f584-44c1-ada4-cced241b61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374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GSE Learning &amp; Development </vt:lpstr>
      <vt:lpstr>Intro…what is science &amp; engineering?  </vt:lpstr>
      <vt:lpstr>GSE Career Framework </vt:lpstr>
      <vt:lpstr>GSE Skills Assessment Tool &amp; GSE L&amp;D Champions </vt:lpstr>
      <vt:lpstr>GSE Professional Recognition </vt:lpstr>
      <vt:lpstr>GSE Science &amp; Engineering 101</vt:lpstr>
      <vt:lpstr>GSE mentoring in development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Kennedy, Leon (Go Science)</dc:creator>
  <cp:lastModifiedBy>Kakhu2, Marie (GO-Science)</cp:lastModifiedBy>
  <cp:revision>5</cp:revision>
  <dcterms:created xsi:type="dcterms:W3CDTF">2021-11-02T16:41:30Z</dcterms:created>
  <dcterms:modified xsi:type="dcterms:W3CDTF">2022-04-06T11:09:32Z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62f585-b40f-4ab9-bafe-39150f03d124_Enabled">
    <vt:lpwstr>true</vt:lpwstr>
  </property>
  <property fmtid="{D5CDD505-2E9C-101B-9397-08002B2CF9AE}" pid="3" name="MSIP_Label_ba62f585-b40f-4ab9-bafe-39150f03d124_SetDate">
    <vt:lpwstr>2021-11-02T16:41:30Z</vt:lpwstr>
  </property>
  <property fmtid="{D5CDD505-2E9C-101B-9397-08002B2CF9AE}" pid="4" name="MSIP_Label_ba62f585-b40f-4ab9-bafe-39150f03d124_Method">
    <vt:lpwstr>Standard</vt:lpwstr>
  </property>
  <property fmtid="{D5CDD505-2E9C-101B-9397-08002B2CF9AE}" pid="5" name="MSIP_Label_ba62f585-b40f-4ab9-bafe-39150f03d124_Name">
    <vt:lpwstr>OFFICIAL</vt:lpwstr>
  </property>
  <property fmtid="{D5CDD505-2E9C-101B-9397-08002B2CF9AE}" pid="6" name="MSIP_Label_ba62f585-b40f-4ab9-bafe-39150f03d124_SiteId">
    <vt:lpwstr>cbac7005-02c1-43eb-b497-e6492d1b2dd8</vt:lpwstr>
  </property>
  <property fmtid="{D5CDD505-2E9C-101B-9397-08002B2CF9AE}" pid="7" name="MSIP_Label_ba62f585-b40f-4ab9-bafe-39150f03d124_ActionId">
    <vt:lpwstr>699cdacc-001c-413a-ab4f-0226608c1e7a</vt:lpwstr>
  </property>
  <property fmtid="{D5CDD505-2E9C-101B-9397-08002B2CF9AE}" pid="8" name="MSIP_Label_ba62f585-b40f-4ab9-bafe-39150f03d124_ContentBits">
    <vt:lpwstr>0</vt:lpwstr>
  </property>
  <property fmtid="{D5CDD505-2E9C-101B-9397-08002B2CF9AE}" pid="9" name="ContentTypeId">
    <vt:lpwstr>0x0101004691A8DE0991884F8E90AD6474FC73730200438C1F9B87DCBB4EB67C77C22794D47E</vt:lpwstr>
  </property>
  <property fmtid="{D5CDD505-2E9C-101B-9397-08002B2CF9AE}" pid="10" name="_dlc_DocIdItemGuid">
    <vt:lpwstr>dd4fd9d1-5479-4833-8d0e-5a39185326eb</vt:lpwstr>
  </property>
  <property fmtid="{D5CDD505-2E9C-101B-9397-08002B2CF9AE}" pid="11" name="Business Unit">
    <vt:lpwstr>102;#Science and Security|af1949bd-c272-4e8a-8ce8-ecbdc9e3b17c</vt:lpwstr>
  </property>
  <property fmtid="{D5CDD505-2E9C-101B-9397-08002B2CF9AE}" pid="12" name="KIM_Function">
    <vt:lpwstr>1;#Science Technology and Innovation Insights|2e059e73-8ea2-445c-b61b-3c8de4612a75</vt:lpwstr>
  </property>
  <property fmtid="{D5CDD505-2E9C-101B-9397-08002B2CF9AE}" pid="13" name="KIM_GovernmentBody">
    <vt:lpwstr>2;#Government Office for Science|4864e571-13f3-45db-8a58-a40a5ef376c8</vt:lpwstr>
  </property>
</Properties>
</file>