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04" r:id="rId5"/>
    <p:sldMasterId id="2147484176" r:id="rId6"/>
    <p:sldMasterId id="2147484178" r:id="rId7"/>
  </p:sldMasterIdLst>
  <p:notesMasterIdLst>
    <p:notesMasterId r:id="rId18"/>
  </p:notesMasterIdLst>
  <p:handoutMasterIdLst>
    <p:handoutMasterId r:id="rId19"/>
  </p:handoutMasterIdLst>
  <p:sldIdLst>
    <p:sldId id="256" r:id="rId8"/>
    <p:sldId id="1424" r:id="rId9"/>
    <p:sldId id="822" r:id="rId10"/>
    <p:sldId id="1422" r:id="rId11"/>
    <p:sldId id="1222" r:id="rId12"/>
    <p:sldId id="1423" r:id="rId13"/>
    <p:sldId id="1225" r:id="rId14"/>
    <p:sldId id="1420" r:id="rId15"/>
    <p:sldId id="1421" r:id="rId16"/>
    <p:sldId id="1224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usekeeping" id="{E947E2DB-3068-4EDF-B689-E0D388E47B66}">
          <p14:sldIdLst>
            <p14:sldId id="256"/>
          </p14:sldIdLst>
        </p14:section>
        <p14:section name="Introduction and outline" id="{5BA6DCA1-562A-4392-AF74-2ECC109C609C}">
          <p14:sldIdLst>
            <p14:sldId id="1424"/>
            <p14:sldId id="822"/>
            <p14:sldId id="1422"/>
          </p14:sldIdLst>
        </p14:section>
        <p14:section name="What's coming over the horizon?" id="{937AEB56-06DC-4B7C-B85F-505F088DC7F0}">
          <p14:sldIdLst>
            <p14:sldId id="1222"/>
            <p14:sldId id="1423"/>
            <p14:sldId id="1225"/>
            <p14:sldId id="1420"/>
            <p14:sldId id="1421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12">
          <p15:clr>
            <a:srgbClr val="A4A3A4"/>
          </p15:clr>
        </p15:guide>
        <p15:guide id="2" orient="horz" pos="274">
          <p15:clr>
            <a:srgbClr val="A4A3A4"/>
          </p15:clr>
        </p15:guide>
        <p15:guide id="3" orient="horz" pos="771">
          <p15:clr>
            <a:srgbClr val="A4A3A4"/>
          </p15:clr>
        </p15:guide>
        <p15:guide id="4" orient="horz" pos="704">
          <p15:clr>
            <a:srgbClr val="A4A3A4"/>
          </p15:clr>
        </p15:guide>
        <p15:guide id="5" pos="3920">
          <p15:clr>
            <a:srgbClr val="A4A3A4"/>
          </p15:clr>
        </p15:guide>
        <p15:guide id="6" pos="271">
          <p15:clr>
            <a:srgbClr val="A4A3A4"/>
          </p15:clr>
        </p15:guide>
        <p15:guide id="7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33"/>
    <a:srgbClr val="990000"/>
    <a:srgbClr val="00FF40"/>
    <a:srgbClr val="99FF66"/>
    <a:srgbClr val="F4F2F2"/>
    <a:srgbClr val="66FFFF"/>
    <a:srgbClr val="FF99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BF70A-BA16-409C-A877-DEADCE5A28A1}" v="8" dt="2022-04-14T13:59:04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4019" autoAdjust="0"/>
  </p:normalViewPr>
  <p:slideViewPr>
    <p:cSldViewPr snapToGrid="0">
      <p:cViewPr varScale="1">
        <p:scale>
          <a:sx n="71" d="100"/>
          <a:sy n="71" d="100"/>
        </p:scale>
        <p:origin x="1140" y="36"/>
      </p:cViewPr>
      <p:guideLst>
        <p:guide orient="horz" pos="2812"/>
        <p:guide orient="horz" pos="274"/>
        <p:guide orient="horz" pos="771"/>
        <p:guide orient="horz" pos="704"/>
        <p:guide pos="3920"/>
        <p:guide pos="271"/>
        <p:guide pos="549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D92330-9525-45DA-A867-C16FBCEF4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687F9-D62F-4266-B5B9-41C6DEE6C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58112-7D46-43B9-90BF-7D8F52D30A9B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DE044-8126-4812-9046-8D445B9DCA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4330-5987-4575-87AB-572D64DDAF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E9485-7A53-4432-B9C6-4E2D0E84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41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06D9-D9E9-4EA5-813D-375E6C093ED6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9481-87FC-4BF7-B045-54D6BDF02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64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08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9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7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7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80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3560" cy="571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35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16704"/>
            <a:ext cx="2174239" cy="95323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720363"/>
            <a:ext cx="4353560" cy="454025"/>
          </a:xfr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80E1784-6502-40DF-8151-F6A3B84DF5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9B75C-D85E-4EDB-B2FD-0FA326C7FB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82940"/>
            <a:ext cx="3920400" cy="3660460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EFE4AFE-B570-485B-8926-6A4990AFE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2EF15-E9D8-432C-A51C-DC560CAE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90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791076" y="683054"/>
            <a:ext cx="39211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682940"/>
            <a:ext cx="3921125" cy="54511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7E95CB-6286-4E8D-8ABC-6A9BD8535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A79611A-8145-4287-999D-C17E624B8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1075" y="1294731"/>
            <a:ext cx="3921125" cy="304866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 to 6 bullet points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6121D-BBA2-4C77-A39D-9F25F4C91F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3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  <p15:guide id="7" pos="2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Light)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791076" y="683054"/>
            <a:ext cx="3921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682940"/>
            <a:ext cx="3921125" cy="54511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E39823-F30B-468B-8008-58BE47430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1076" y="1294731"/>
            <a:ext cx="3921124" cy="3048668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7E95CB-6286-4E8D-8ABC-6A9BD8535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4BF088-C40D-4BCD-96F8-F59E02D602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1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  <p15:guide id="7" pos="2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6" y="682940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DCB931-AF3E-493E-BBC5-0ACD78686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95F9B-8595-4290-8B64-5CC07000D1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8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2">
          <p15:clr>
            <a:srgbClr val="FBAE40"/>
          </p15:clr>
        </p15:guide>
        <p15:guide id="7" pos="30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7900" y="682940"/>
            <a:ext cx="3920400" cy="3660460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819D4C3-6603-43E5-90D7-20E616ECF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E52A9-E810-4537-9EE2-1338AD1A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  <p15:guide id="7" pos="2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299B8-75C7-4CEB-9D2A-D2DB0A44F4D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123886"/>
            <a:ext cx="303458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DD6AC7-34D2-4DCA-AEEA-3FFE241C7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992188"/>
            <a:ext cx="3060700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DDC7B71-8338-4886-9324-FE1079858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1" y="992188"/>
            <a:ext cx="3060699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0D6B7F-4D7A-4A69-8F7D-C94B97D75491}"/>
              </a:ext>
            </a:extLst>
          </p:cNvPr>
          <p:cNvCxnSpPr>
            <a:cxnSpLocks/>
          </p:cNvCxnSpPr>
          <p:nvPr userDrawn="1"/>
        </p:nvCxnSpPr>
        <p:spPr>
          <a:xfrm>
            <a:off x="5003803" y="3123886"/>
            <a:ext cx="30607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9D6D81-F605-4611-878D-235C279E4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3154366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C6CF01-8567-4E9F-AA45-61AA44F6B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2" y="3154365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9A282-EDB8-48B4-82F1-65BB4AAF5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0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AB5B7F-65EB-40B3-8ADF-96F4B0AC0201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123886"/>
            <a:ext cx="30345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8D267A-F5EA-4642-8DED-8C076DFFD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992188"/>
            <a:ext cx="3060700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ECC00A9-083C-4789-9FCC-AB8D7284A6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1" y="992188"/>
            <a:ext cx="3060699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7EF0F4-6140-4CA6-AC02-2ADC1F1CA43D}"/>
              </a:ext>
            </a:extLst>
          </p:cNvPr>
          <p:cNvCxnSpPr>
            <a:cxnSpLocks/>
          </p:cNvCxnSpPr>
          <p:nvPr userDrawn="1"/>
        </p:nvCxnSpPr>
        <p:spPr>
          <a:xfrm>
            <a:off x="5003803" y="3123886"/>
            <a:ext cx="3060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CF1839-676C-46B5-A599-21AA96E5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3154366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0A1946A-052F-4EDE-BDC4-BAB850806D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2" y="3154365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6D3FB-174F-45B8-875F-EBCD95691E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2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C9224A-09C5-42AB-BE72-2D01A39D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1525" y="3160713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00" y="3160713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3132603"/>
            <a:ext cx="2519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54440"/>
            <a:ext cx="2519363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6DC436-4D86-413D-BBB3-A15CE4285A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37A4C9-22E2-49AC-B029-CC29936ED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200" y="1254442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3312000" y="3124983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2A627-4CB8-4EF2-85D8-B14D75F9C353}"/>
              </a:ext>
            </a:extLst>
          </p:cNvPr>
          <p:cNvCxnSpPr>
            <a:cxnSpLocks/>
          </p:cNvCxnSpPr>
          <p:nvPr userDrawn="1"/>
        </p:nvCxnSpPr>
        <p:spPr>
          <a:xfrm>
            <a:off x="6192200" y="3124983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972E1-EF4A-4234-99B1-AF32BAA9E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850" y="3161758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3DB9-603B-4D26-82F2-517D6D8CC2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89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  <p15:guide id="10" pos="20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9863077-8CC3-4BBF-B430-3855EC0D6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1525" y="3160713"/>
            <a:ext cx="2520950" cy="701302"/>
          </a:xfrm>
        </p:spPr>
        <p:txBody>
          <a:bodyPr/>
          <a:lstStyle>
            <a:lvl1pPr marL="288000" indent="-288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A455E2B-2D9B-44D5-AF1B-E5C2833F6E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00" y="3160713"/>
            <a:ext cx="2520950" cy="701301"/>
          </a:xfrm>
        </p:spPr>
        <p:txBody>
          <a:bodyPr/>
          <a:lstStyle>
            <a:lvl1pPr marL="288000" indent="-288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5" name="Title 7">
            <a:extLst>
              <a:ext uri="{FF2B5EF4-FFF2-40B4-BE49-F238E27FC236}">
                <a16:creationId xmlns:a16="http://schemas.microsoft.com/office/drawing/2014/main" id="{40A893CA-5C26-4EC6-BAD0-71AE64858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160713"/>
            <a:ext cx="2520000" cy="701304"/>
          </a:xfrm>
        </p:spPr>
        <p:txBody>
          <a:bodyPr/>
          <a:lstStyle>
            <a:lvl1pPr marL="288000" indent="-288000">
              <a:lnSpc>
                <a:spcPct val="100000"/>
              </a:lnSpc>
              <a:spcAft>
                <a:spcPts val="500"/>
              </a:spcAft>
              <a:buFontTx/>
              <a:buChar char="–"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71527B-53ED-44E4-B84A-A9BF95EDB671}"/>
              </a:ext>
            </a:extLst>
          </p:cNvPr>
          <p:cNvCxnSpPr>
            <a:cxnSpLocks/>
          </p:cNvCxnSpPr>
          <p:nvPr userDrawn="1"/>
        </p:nvCxnSpPr>
        <p:spPr>
          <a:xfrm>
            <a:off x="431800" y="313260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BB69E7F7-A753-4EE6-A6F6-2E1E77308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756934B-E4E0-4141-9A7B-4932B5A304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E943CD3-34B8-45E5-AFBD-CA8813D4BE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200" y="1254442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56D04E-96CE-42C6-8797-23AC35DCD5B2}"/>
              </a:ext>
            </a:extLst>
          </p:cNvPr>
          <p:cNvCxnSpPr>
            <a:cxnSpLocks/>
          </p:cNvCxnSpPr>
          <p:nvPr userDrawn="1"/>
        </p:nvCxnSpPr>
        <p:spPr>
          <a:xfrm>
            <a:off x="3312000" y="312498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5CABF2-DF5C-477C-A26C-AC42B4516332}"/>
              </a:ext>
            </a:extLst>
          </p:cNvPr>
          <p:cNvCxnSpPr>
            <a:cxnSpLocks/>
          </p:cNvCxnSpPr>
          <p:nvPr userDrawn="1"/>
        </p:nvCxnSpPr>
        <p:spPr>
          <a:xfrm>
            <a:off x="6192200" y="312498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63CEC-A3A4-4EF8-9A5D-0A1747E080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4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7" pos="2086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299B8-75C7-4CEB-9D2A-D2DB0A44F4D4}"/>
              </a:ext>
            </a:extLst>
          </p:cNvPr>
          <p:cNvCxnSpPr>
            <a:cxnSpLocks/>
          </p:cNvCxnSpPr>
          <p:nvPr userDrawn="1"/>
        </p:nvCxnSpPr>
        <p:spPr>
          <a:xfrm>
            <a:off x="1079498" y="1606370"/>
            <a:ext cx="303458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0D6B7F-4D7A-4A69-8F7D-C94B97D75491}"/>
              </a:ext>
            </a:extLst>
          </p:cNvPr>
          <p:cNvCxnSpPr>
            <a:cxnSpLocks/>
          </p:cNvCxnSpPr>
          <p:nvPr userDrawn="1"/>
        </p:nvCxnSpPr>
        <p:spPr>
          <a:xfrm>
            <a:off x="5003801" y="1606370"/>
            <a:ext cx="30607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9D6D81-F605-4611-878D-235C279E4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498" y="1636850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C6CF01-8567-4E9F-AA45-61AA44F6B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0" y="1636849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19F05-F0C4-4192-8892-3D3752C873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2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3560" cy="571512"/>
          </a:xfrm>
        </p:spPr>
        <p:txBody>
          <a:bodyPr/>
          <a:lstStyle>
            <a:lvl1pPr>
              <a:lnSpc>
                <a:spcPct val="100000"/>
              </a:lnSpc>
              <a:defRPr sz="3400"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BD8555-5574-479C-8AEF-5074012734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35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16704"/>
            <a:ext cx="2174240" cy="95323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720363"/>
            <a:ext cx="4353560" cy="454025"/>
          </a:xfrm>
        </p:spPr>
        <p:txBody>
          <a:bodyPr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70604-9FE6-476B-A264-E5B280305A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3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C0798-3A00-4D85-AA21-D37CEDB1FA2D}"/>
              </a:ext>
            </a:extLst>
          </p:cNvPr>
          <p:cNvCxnSpPr>
            <a:cxnSpLocks/>
          </p:cNvCxnSpPr>
          <p:nvPr userDrawn="1"/>
        </p:nvCxnSpPr>
        <p:spPr>
          <a:xfrm>
            <a:off x="1079498" y="1606370"/>
            <a:ext cx="30345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CB00C7-989B-45C7-AA4C-E065DBEAFA1C}"/>
              </a:ext>
            </a:extLst>
          </p:cNvPr>
          <p:cNvCxnSpPr>
            <a:cxnSpLocks/>
          </p:cNvCxnSpPr>
          <p:nvPr userDrawn="1"/>
        </p:nvCxnSpPr>
        <p:spPr>
          <a:xfrm>
            <a:off x="5003801" y="1606370"/>
            <a:ext cx="3060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DA490F-DDDB-45E4-BA8E-6EAC2B08F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498" y="1636850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98B511-DCBF-4838-9F07-F0BAEBE4E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0" y="1636849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F8268-0C8E-4765-80E2-B0FD685D14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13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C9224A-09C5-42AB-BE72-2D01A39D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0575" y="1539436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1539436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0850" y="1511326"/>
            <a:ext cx="2519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3311050" y="1503706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2A627-4CB8-4EF2-85D8-B14D75F9C353}"/>
              </a:ext>
            </a:extLst>
          </p:cNvPr>
          <p:cNvCxnSpPr>
            <a:cxnSpLocks/>
          </p:cNvCxnSpPr>
          <p:nvPr userDrawn="1"/>
        </p:nvCxnSpPr>
        <p:spPr>
          <a:xfrm>
            <a:off x="6191250" y="1503706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972E1-EF4A-4234-99B1-AF32BAA9E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900" y="1540481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7AD67-36B1-4E4C-B796-CFA8869A22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30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  <p15:guide id="10" pos="20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9026A22-B87C-46F8-B2F4-6A0F11F9AF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0575" y="1539436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911C50-0DDD-4A01-9B6D-DC79062CA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1539436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FD4059-1CEA-431F-9737-E09AE1FE1EB5}"/>
              </a:ext>
            </a:extLst>
          </p:cNvPr>
          <p:cNvCxnSpPr>
            <a:cxnSpLocks/>
          </p:cNvCxnSpPr>
          <p:nvPr userDrawn="1"/>
        </p:nvCxnSpPr>
        <p:spPr>
          <a:xfrm>
            <a:off x="430850" y="1511326"/>
            <a:ext cx="2519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C88001-0B7A-4142-B613-954FB5D1A6C1}"/>
              </a:ext>
            </a:extLst>
          </p:cNvPr>
          <p:cNvCxnSpPr>
            <a:cxnSpLocks/>
          </p:cNvCxnSpPr>
          <p:nvPr userDrawn="1"/>
        </p:nvCxnSpPr>
        <p:spPr>
          <a:xfrm>
            <a:off x="3311050" y="1503706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71E79-A98D-4A0F-8EA8-7B9B1469E422}"/>
              </a:ext>
            </a:extLst>
          </p:cNvPr>
          <p:cNvCxnSpPr>
            <a:cxnSpLocks/>
          </p:cNvCxnSpPr>
          <p:nvPr userDrawn="1"/>
        </p:nvCxnSpPr>
        <p:spPr>
          <a:xfrm>
            <a:off x="6191250" y="1503706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94767EF-D844-43F5-980B-C5081407A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900" y="1540481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887AA-CA44-47DB-B77A-39452B5312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7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7" pos="2086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471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3471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34709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4710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5010147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148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4709" y="4203347"/>
            <a:ext cx="2299138" cy="322707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147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1C3D9-5262-482C-A8B7-A8D82F1228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2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3152">
          <p15:clr>
            <a:srgbClr val="FBAE40"/>
          </p15:clr>
        </p15:guide>
        <p15:guide id="9" pos="1156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1062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41063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41062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1062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5010150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150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1062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150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9CB04-C5BC-4661-8B90-A7FFC38CF3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5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156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608">
          <p15:clr>
            <a:srgbClr val="FBAE40"/>
          </p15:clr>
        </p15:guide>
        <p15:guide id="9" pos="3152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471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3471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34709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4710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4709" y="4203347"/>
            <a:ext cx="2299138" cy="322707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BB41-66A2-47E1-80B8-BE80DE7F91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80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3152">
          <p15:clr>
            <a:srgbClr val="FBAE40"/>
          </p15:clr>
        </p15:guide>
        <p15:guide id="9" pos="1156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Light)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1062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41063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41062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1062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1062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6F1D3-E2AE-4F45-BC7A-B11BC1A152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4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156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608">
          <p15:clr>
            <a:srgbClr val="FBAE40"/>
          </p15:clr>
        </p15:guide>
        <p15:guide id="9" pos="3152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6125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25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125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9712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9712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712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06EBD-6A2C-4D0C-8AD4-0149F3BD07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15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7" orient="horz" pos="2981">
          <p15:clr>
            <a:srgbClr val="FBAE40"/>
          </p15:clr>
        </p15:guide>
        <p15:guide id="8" pos="1723">
          <p15:clr>
            <a:srgbClr val="FBAE40"/>
          </p15:clr>
        </p15:guide>
        <p15:guide id="9" pos="2154">
          <p15:clr>
            <a:srgbClr val="FBAE40"/>
          </p15:clr>
        </p15:guide>
        <p15:guide id="10" pos="3606">
          <p15:clr>
            <a:srgbClr val="FBAE40"/>
          </p15:clr>
        </p15:guide>
        <p15:guide id="11" pos="4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1799" y="4202205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800" y="258428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420219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5386" y="4202205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5387" y="258428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5386" y="420219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6A996-E8F3-4AC2-9B04-41BEC7F8A93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2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723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154">
          <p15:clr>
            <a:srgbClr val="FBAE40"/>
          </p15:clr>
        </p15:guide>
        <p15:guide id="9" pos="3606">
          <p15:clr>
            <a:srgbClr val="FBAE40"/>
          </p15:clr>
        </p15:guide>
        <p15:guide id="10" pos="4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1797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798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6413061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062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7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061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2425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2426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2425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91A4D-CC14-4A45-9005-14D52B03DA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0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606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1723">
          <p15:clr>
            <a:srgbClr val="FBAE40"/>
          </p15:clr>
        </p15:guide>
        <p15:guide id="9" pos="2154">
          <p15:clr>
            <a:srgbClr val="FBAE40"/>
          </p15:clr>
        </p15:guide>
        <p15:guide id="10" pos="4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no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82804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036E4-1831-4947-9B35-69A9C7915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5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6124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25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6417388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7389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124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7388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6752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6753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6752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5BD1B-5E79-4657-B3F6-D7BA232C3F1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2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723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154">
          <p15:clr>
            <a:srgbClr val="FBAE40"/>
          </p15:clr>
        </p15:guide>
        <p15:guide id="9" pos="3606">
          <p15:clr>
            <a:srgbClr val="FBAE40"/>
          </p15:clr>
        </p15:guide>
        <p15:guide id="10" pos="4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char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75E0450-A966-4DE2-A878-B35B1C17081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91077" y="682938"/>
            <a:ext cx="3921122" cy="366046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26ACCD3-1FD3-493E-8616-B63E8A20F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A69FE-9CE0-4A91-9D0A-7EB5F96273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9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44">
          <p15:clr>
            <a:srgbClr val="FBAE40"/>
          </p15:clr>
        </p15:guide>
        <p15:guide id="7" pos="30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chart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75E0450-A966-4DE2-A878-B35B1C17081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91077" y="682939"/>
            <a:ext cx="3921122" cy="36604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B92DF82-0651-4A19-A491-404FD49C1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8078A-CF82-4E19-815E-A8463BAECD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6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44">
          <p15:clr>
            <a:srgbClr val="FBAE40"/>
          </p15:clr>
        </p15:guide>
        <p15:guide id="7" pos="30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circl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7933" y="3348539"/>
            <a:ext cx="1692000" cy="70130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348537"/>
            <a:ext cx="1692000" cy="701304"/>
          </a:xfrm>
        </p:spPr>
        <p:txBody>
          <a:bodyPr/>
          <a:lstStyle>
            <a:lvl1pPr algn="ctr"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name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8AD8BE2-39B8-493E-A60F-709B51DE3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7933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6CEE51E-47DA-420E-A605-A66715C1C7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4066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3DFB02D-3DF9-49E2-9A6D-B72407AD2A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02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AEE4AA6-C375-4A82-9820-15E9C81737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4066" y="3348539"/>
            <a:ext cx="1692000" cy="70130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E667011-FA77-499D-AD1E-64A45A637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0200" y="3348539"/>
            <a:ext cx="1692000" cy="70130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People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67F842-0759-418E-8608-703F5117CF8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5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655">
          <p15:clr>
            <a:srgbClr val="FBAE40"/>
          </p15:clr>
        </p15:guide>
        <p15:guide id="7" pos="1338">
          <p15:clr>
            <a:srgbClr val="FBAE40"/>
          </p15:clr>
        </p15:guide>
        <p15:guide id="8" pos="2721">
          <p15:clr>
            <a:srgbClr val="FBAE40"/>
          </p15:clr>
        </p15:guide>
        <p15:guide id="9" pos="3039">
          <p15:clr>
            <a:srgbClr val="FBAE40"/>
          </p15:clr>
        </p15:guide>
        <p15:guide id="10" pos="4105">
          <p15:clr>
            <a:srgbClr val="FBAE40"/>
          </p15:clr>
        </p15:guide>
        <p15:guide id="11" pos="442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circl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8AD8BE2-39B8-493E-A60F-709B51DE3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7933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6CEE51E-47DA-420E-A605-A66715C1C7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4066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3DFB02D-3DF9-49E2-9A6D-B72407AD2A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02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GB"/>
              <a:t>Click icon to add person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People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DAB8DF6-73B0-465A-A5B5-63EB5EAE6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7933" y="3348539"/>
            <a:ext cx="1692000" cy="70130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05F97DA4-1BA5-411A-8D02-EE02B66C0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348537"/>
            <a:ext cx="1692000" cy="701304"/>
          </a:xfrm>
        </p:spPr>
        <p:txBody>
          <a:bodyPr/>
          <a:lstStyle>
            <a:lvl1pPr algn="ctr">
              <a:lnSpc>
                <a:spcPct val="10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name</a:t>
            </a:r>
            <a:endParaRPr lang="en-GB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26AF3E9D-4783-429D-B30A-761E095F50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4066" y="3348539"/>
            <a:ext cx="1692000" cy="70130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BE3E3404-208A-4DD2-9535-DC848B6F64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0200" y="3348539"/>
            <a:ext cx="1692000" cy="70130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6F3DD-B2B0-4F5E-98D3-D17B42DF058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5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338">
          <p15:clr>
            <a:srgbClr val="FBAE40"/>
          </p15:clr>
        </p15:guide>
        <p15:guide id="7" pos="1655">
          <p15:clr>
            <a:srgbClr val="FBAE40"/>
          </p15:clr>
        </p15:guide>
        <p15:guide id="8" pos="2721">
          <p15:clr>
            <a:srgbClr val="FBAE40"/>
          </p15:clr>
        </p15:guide>
        <p15:guide id="9" pos="3039">
          <p15:clr>
            <a:srgbClr val="FBAE40"/>
          </p15:clr>
        </p15:guide>
        <p15:guide id="10" pos="4105">
          <p15:clr>
            <a:srgbClr val="FBAE40"/>
          </p15:clr>
        </p15:guide>
        <p15:guide id="11" pos="442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47800"/>
            <a:ext cx="5645149" cy="289559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A9A44-BC28-4C72-A29C-A6ECEB0D589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9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47800"/>
            <a:ext cx="5645149" cy="289559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29EE1-3434-4D3C-AE49-A484C6EFD8F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0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11163"/>
            <a:ext cx="5645149" cy="288000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6FDAD-C7B4-4F58-AE71-5592E7CA9D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9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411162"/>
            <a:ext cx="5645149" cy="288000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EBFEE0-C946-4D85-A1EE-DA77213D35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70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8DEE8-034B-4AA1-A8A7-6DFB691A4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2"/>
            <a:ext cx="8280398" cy="4321175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C0CB7-EFC3-4879-8FC8-36499A5C5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no imag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82804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8C38B-7BFA-4245-B24A-D630117C2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49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49AF7-992D-4DF7-8F38-87B6CA839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2"/>
            <a:ext cx="8280398" cy="4321175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9267E-180A-4082-B01A-66322A4FC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7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432000"/>
            <a:ext cx="8280000" cy="2376000"/>
          </a:xfrm>
        </p:spPr>
        <p:txBody>
          <a:bodyPr/>
          <a:lstStyle>
            <a:lvl1pPr>
              <a:lnSpc>
                <a:spcPct val="85000"/>
              </a:lnSpc>
              <a:spcAft>
                <a:spcPts val="1800"/>
              </a:spcAft>
              <a:defRPr sz="2400" b="0" baseline="0"/>
            </a:lvl1pPr>
            <a:lvl2pPr>
              <a:defRPr sz="1800" b="1"/>
            </a:lvl2pPr>
            <a:lvl3pPr marL="0" indent="0">
              <a:buFontTx/>
              <a:buNone/>
              <a:defRPr sz="1800"/>
            </a:lvl3pPr>
            <a:lvl4pPr marL="468000" indent="-234000">
              <a:defRPr sz="1800"/>
            </a:lvl4pPr>
            <a:lvl5pPr marL="702000" indent="-234000">
              <a:defRPr sz="1800"/>
            </a:lvl5pPr>
            <a:lvl6pPr>
              <a:defRPr sz="1800"/>
            </a:lvl6pPr>
            <a:lvl7pPr>
              <a:defRPr sz="18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32000" y="1530000"/>
            <a:ext cx="2160000" cy="540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3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1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5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19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763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87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25C8C3B-1B48-4871-A27A-E21F2C18FFF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B452863-23BB-408C-8690-5ACA294022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13DD-1452-4B0F-9E7A-AB6E0392C2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8D25E-5D4A-4348-9095-DFA43477E15C}"/>
              </a:ext>
            </a:extLst>
          </p:cNvPr>
          <p:cNvSpPr/>
          <p:nvPr userDrawn="1"/>
        </p:nvSpPr>
        <p:spPr>
          <a:xfrm>
            <a:off x="431800" y="342674"/>
            <a:ext cx="828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60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800" y="339502"/>
            <a:ext cx="8280000" cy="612000"/>
          </a:xfrm>
        </p:spPr>
        <p:txBody>
          <a:bodyPr/>
          <a:lstStyle>
            <a:lvl1pPr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E1E0-EE2C-45DE-9148-0261E27AE51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00508B-71A0-427E-8E7A-E086E3EDCF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F4AA-6BDB-435B-B70F-96D631AC16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0BBD1-F037-4859-9F9A-032B9CA15F4B}"/>
              </a:ext>
            </a:extLst>
          </p:cNvPr>
          <p:cNvSpPr/>
          <p:nvPr userDrawn="1"/>
        </p:nvSpPr>
        <p:spPr>
          <a:xfrm>
            <a:off x="431800" y="342674"/>
            <a:ext cx="8280000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1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B40DB-9725-4EB8-AF38-5E9D11206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9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41A8-1802-434F-B3A6-AF82208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953347"/>
            <a:ext cx="7946215" cy="142641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CE4F2-F43E-4778-B5F4-018B9A07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448814"/>
            <a:ext cx="7946215" cy="9970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03F0-F474-43D9-BE5D-DA78629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D7867-715C-49AF-AE72-606863ABD566}" type="datetimeFigureOut">
              <a:rPr lang="en-GB" smtClean="0"/>
              <a:pPr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B6615-F96C-44DF-90EF-4F508288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62A6-04AD-488B-B180-10DCAB37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9CACEE-588E-468A-BF89-7E8D8F02E14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BB7A7A-BD50-4E24-91E1-CCD7D4793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47" y="4162677"/>
            <a:ext cx="1141054" cy="114105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47D4A59-5090-4A1F-B420-1FD85D027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67" y="225403"/>
            <a:ext cx="5553867" cy="14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6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669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4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61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61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180975" indent="0">
              <a:buNone/>
              <a:defRPr/>
            </a:lvl3pPr>
            <a:lvl4pPr marL="612775" indent="0"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7F8AB-644B-49A1-A87D-DA198541E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0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61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6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4CD79-622B-4180-B724-1AA62CE73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6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ing, bullets, image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31800" y="702773"/>
            <a:ext cx="39211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702659"/>
            <a:ext cx="3921125" cy="54511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18247D9-5503-486A-97BE-69C90ACD6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25887"/>
            <a:ext cx="3921124" cy="3017512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 to 6 bullet points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233BB-D4F5-465B-B8D7-7E73FEFC01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31800" y="702773"/>
            <a:ext cx="3921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702659"/>
            <a:ext cx="3921125" cy="54511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E39823-F30B-468B-8008-58BE47430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314449"/>
            <a:ext cx="3921124" cy="3028949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0B8956-B147-47EC-9C92-BD5CD163D3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3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70E3B20-94D5-4F38-BAE2-3DD3B53ED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80609-B235-434F-AA11-16D88F7574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6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FA0B099-D98B-4334-B69B-347B6181D5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800" y="431800"/>
            <a:ext cx="8280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4EA9-55AA-41D3-854D-4E8DBDF87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3963"/>
            <a:ext cx="8280400" cy="1443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add sub-header text</a:t>
            </a:r>
          </a:p>
          <a:p>
            <a:pPr lvl="0"/>
            <a:endParaRPr lang="en-GB"/>
          </a:p>
          <a:p>
            <a:pPr marL="288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D49FD-245C-442B-A4F4-9F9C2F35F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367F-6439-4B57-B40E-FFE968A06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  <p:sldLayoutId id="2147484041" r:id="rId37"/>
    <p:sldLayoutId id="2147484042" r:id="rId38"/>
    <p:sldLayoutId id="2147484043" r:id="rId39"/>
    <p:sldLayoutId id="2147484044" r:id="rId40"/>
    <p:sldLayoutId id="2147484045" r:id="rId41"/>
    <p:sldLayoutId id="2147484046" r:id="rId42"/>
    <p:sldLayoutId id="2147484140" r:id="rId43"/>
    <p:sldLayoutId id="2147484180" r:id="rId44"/>
  </p:sldLayoutIdLst>
  <p:hf hdr="0" ftr="0" dt="0"/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8000" marR="0" indent="-288000" algn="l" defTabSz="914400" rtl="0" eaLnBrk="0" fontAlgn="base" latinLnBrk="0" hangingPunct="0">
        <a:lnSpc>
          <a:spcPct val="100000"/>
        </a:lnSpc>
        <a:spcBef>
          <a:spcPct val="0"/>
        </a:spcBef>
        <a:spcAft>
          <a:spcPts val="800"/>
        </a:spcAft>
        <a:buClrTx/>
        <a:buSzTx/>
        <a:buFont typeface="Arial" panose="020B0604020202020204" pitchFamily="34" charset="0"/>
        <a:buChar char="–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4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54024D-3724-0948-9C10-A4A2FE5DBB4C}"/>
              </a:ext>
            </a:extLst>
          </p:cNvPr>
          <p:cNvSpPr/>
          <p:nvPr userDrawn="1"/>
        </p:nvSpPr>
        <p:spPr>
          <a:xfrm>
            <a:off x="28066" y="28486"/>
            <a:ext cx="9079396" cy="4442792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D7489010-2C13-2B4F-8FD8-074B06B37B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089" y="4494571"/>
            <a:ext cx="2700373" cy="626872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798CDEE-9ECC-7E44-B041-8C9B7CE784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39" y="4424756"/>
            <a:ext cx="2736912" cy="7566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C9E56-644E-EF4D-BB98-D2D215FAB60A}"/>
              </a:ext>
            </a:extLst>
          </p:cNvPr>
          <p:cNvCxnSpPr>
            <a:cxnSpLocks/>
          </p:cNvCxnSpPr>
          <p:nvPr userDrawn="1"/>
        </p:nvCxnSpPr>
        <p:spPr>
          <a:xfrm>
            <a:off x="28066" y="4471278"/>
            <a:ext cx="90801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2A5AEE7-ED35-6643-B795-D6102D5F3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255" y="28487"/>
            <a:ext cx="3471207" cy="4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1.png"/><Relationship Id="rId89" Type="http://schemas.microsoft.com/office/2007/relationships/hdphoto" Target="../media/hdphoto1.wdp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5" Type="http://schemas.openxmlformats.org/officeDocument/2006/relationships/image" Target="../media/image13.png"/><Relationship Id="rId90" Type="http://schemas.openxmlformats.org/officeDocument/2006/relationships/image" Target="../media/image96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43" Type="http://schemas.openxmlformats.org/officeDocument/2006/relationships/image" Target="../media/image51.jpe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2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93" Type="http://schemas.openxmlformats.org/officeDocument/2006/relationships/image" Target="../media/image99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91" Type="http://schemas.openxmlformats.org/officeDocument/2006/relationships/image" Target="../media/image9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94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jpe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3.png"/><Relationship Id="rId7" Type="http://schemas.openxmlformats.org/officeDocument/2006/relationships/image" Target="../media/image15.png"/><Relationship Id="rId71" Type="http://schemas.openxmlformats.org/officeDocument/2006/relationships/image" Target="../media/image78.png"/><Relationship Id="rId92" Type="http://schemas.openxmlformats.org/officeDocument/2006/relationships/image" Target="../media/image98.jpe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jpe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4.jpeg"/><Relationship Id="rId61" Type="http://schemas.openxmlformats.org/officeDocument/2006/relationships/image" Target="../media/image69.png"/><Relationship Id="rId82" Type="http://schemas.openxmlformats.org/officeDocument/2006/relationships/image" Target="../media/image89.gif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4.jpe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6.jpeg"/><Relationship Id="rId5" Type="http://schemas.openxmlformats.org/officeDocument/2006/relationships/image" Target="../media/image9.png"/><Relationship Id="rId4" Type="http://schemas.openxmlformats.org/officeDocument/2006/relationships/image" Target="../media/image10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E119-8B66-47F1-91F0-086CC271B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Advancements in Artificial Intelligence and Data Science: What does this mean for Government? </a:t>
            </a:r>
            <a:endParaRPr lang="en-GB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D20B1-C2E2-424B-8D52-CC134D529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779520"/>
            <a:ext cx="7946215" cy="666356"/>
          </a:xfrm>
        </p:spPr>
        <p:txBody>
          <a:bodyPr/>
          <a:lstStyle/>
          <a:p>
            <a:pPr algn="l"/>
            <a:r>
              <a:rPr lang="en-US" dirty="0"/>
              <a:t>Professor Mark Girolami </a:t>
            </a:r>
          </a:p>
          <a:p>
            <a:pPr algn="l"/>
            <a:r>
              <a:rPr lang="en-US" dirty="0"/>
              <a:t>Chief Scientist, The Alan Turing Institute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97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4800-5A23-4261-A526-0C21769D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184922"/>
            <a:ext cx="8280400" cy="571512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mgirolami@turing.ac.uk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8BA8D-058C-497B-B9A3-F3F720664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75367F-6439-4B57-B40E-FFE968A0656B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D726D8D-F778-4785-AD62-46E6209AA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487CA-D120-4946-B747-92BC501F9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/>
              <a:t>Founding the Institute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A0907-9B8E-492C-B05B-D28AFE4769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325887"/>
            <a:ext cx="4140200" cy="301751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“</a:t>
            </a:r>
            <a:r>
              <a:rPr lang="en-GB" altLang="en-US" sz="2400" noProof="0" dirty="0"/>
              <a:t>We will found The Alan Turing Institute to ensure Britain leads the way again in the use of big data and algorithm research”</a:t>
            </a:r>
          </a:p>
          <a:p>
            <a:pPr marL="180000" indent="0">
              <a:buNone/>
            </a:pPr>
            <a:r>
              <a:rPr lang="en-GB" altLang="en-US" sz="2400" b="1" noProof="0" dirty="0"/>
              <a:t>George Osborne, </a:t>
            </a:r>
            <a:r>
              <a:rPr lang="en-GB" altLang="en-US" sz="2400" noProof="0" dirty="0"/>
              <a:t>Chancellor of the Exchequer</a:t>
            </a:r>
            <a:br>
              <a:rPr lang="en-GB" altLang="en-US" sz="2400" noProof="0" dirty="0"/>
            </a:br>
            <a:r>
              <a:rPr lang="en-GB" altLang="en-US" sz="2400" noProof="0" dirty="0"/>
              <a:t>Budget Speech, March 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744A5-D87B-4A59-A16A-BC59E73E1C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Placeholder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DA39FE19-438E-44D3-B1A0-D3C73C2279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" r="18"/>
          <a:stretch>
            <a:fillRect/>
          </a:stretch>
        </p:blipFill>
        <p:spPr>
          <a:xfrm>
            <a:off x="5251450" y="703263"/>
            <a:ext cx="3892550" cy="3640137"/>
          </a:xfr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AE18A4-BEA8-4D40-91AF-B3838FDC4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9DE74-07A4-45EE-9D9D-C34B3D54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/>
              <a:t>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3735-48ED-42F5-8FD5-A4DDDDD665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1075" y="1294731"/>
            <a:ext cx="4283652" cy="3048668"/>
          </a:xfrm>
        </p:spPr>
        <p:txBody>
          <a:bodyPr/>
          <a:lstStyle/>
          <a:p>
            <a:r>
              <a:rPr lang="en-GB" altLang="en-US" dirty="0"/>
              <a:t>Advance world class research and apply it to real-world problems</a:t>
            </a:r>
          </a:p>
          <a:p>
            <a:r>
              <a:rPr lang="en-GB" altLang="en-US" dirty="0"/>
              <a:t>Train the leaders of the future</a:t>
            </a:r>
          </a:p>
          <a:p>
            <a:r>
              <a:rPr lang="en-GB" altLang="en-US" dirty="0"/>
              <a:t>Lead the public conversation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00ADF5-41F7-49B3-A8A4-E73A108CC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80" y="1916398"/>
            <a:ext cx="2989580" cy="1310703"/>
          </a:xfrm>
          <a:prstGeom prst="rect">
            <a:avLst/>
          </a:prstGeom>
        </p:spPr>
      </p:pic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D90CD8-F8B0-4B0E-95F5-C4A47B41B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94EA432-D1B5-4F5D-B036-807E38E65CDE}"/>
              </a:ext>
            </a:extLst>
          </p:cNvPr>
          <p:cNvSpPr/>
          <p:nvPr/>
        </p:nvSpPr>
        <p:spPr>
          <a:xfrm>
            <a:off x="1589784" y="-534752"/>
            <a:ext cx="4705954" cy="4084230"/>
          </a:xfrm>
          <a:custGeom>
            <a:avLst/>
            <a:gdLst>
              <a:gd name="connsiteX0" fmla="*/ 113887 w 4705954"/>
              <a:gd name="connsiteY0" fmla="*/ 0 h 4084230"/>
              <a:gd name="connsiteX1" fmla="*/ 1259377 w 4705954"/>
              <a:gd name="connsiteY1" fmla="*/ 0 h 4084230"/>
              <a:gd name="connsiteX2" fmla="*/ 1372291 w 4705954"/>
              <a:gd name="connsiteY2" fmla="*/ 112914 h 4084230"/>
              <a:gd name="connsiteX3" fmla="*/ 1372291 w 4705954"/>
              <a:gd name="connsiteY3" fmla="*/ 1040993 h 4084230"/>
              <a:gd name="connsiteX4" fmla="*/ 3493809 w 4705954"/>
              <a:gd name="connsiteY4" fmla="*/ 1040993 h 4084230"/>
              <a:gd name="connsiteX5" fmla="*/ 3493809 w 4705954"/>
              <a:gd name="connsiteY5" fmla="*/ 2817616 h 4084230"/>
              <a:gd name="connsiteX6" fmla="*/ 4674200 w 4705954"/>
              <a:gd name="connsiteY6" fmla="*/ 2817616 h 4084230"/>
              <a:gd name="connsiteX7" fmla="*/ 4705954 w 4705954"/>
              <a:gd name="connsiteY7" fmla="*/ 2849370 h 4084230"/>
              <a:gd name="connsiteX8" fmla="*/ 4705954 w 4705954"/>
              <a:gd name="connsiteY8" fmla="*/ 4052476 h 4084230"/>
              <a:gd name="connsiteX9" fmla="*/ 4674200 w 4705954"/>
              <a:gd name="connsiteY9" fmla="*/ 4084230 h 4084230"/>
              <a:gd name="connsiteX10" fmla="*/ 32532 w 4705954"/>
              <a:gd name="connsiteY10" fmla="*/ 4084230 h 4084230"/>
              <a:gd name="connsiteX11" fmla="*/ 778 w 4705954"/>
              <a:gd name="connsiteY11" fmla="*/ 4052476 h 4084230"/>
              <a:gd name="connsiteX12" fmla="*/ 778 w 4705954"/>
              <a:gd name="connsiteY12" fmla="*/ 2849370 h 4084230"/>
              <a:gd name="connsiteX13" fmla="*/ 10079 w 4705954"/>
              <a:gd name="connsiteY13" fmla="*/ 2826917 h 4084230"/>
              <a:gd name="connsiteX14" fmla="*/ 22045 w 4705954"/>
              <a:gd name="connsiteY14" fmla="*/ 2821960 h 4084230"/>
              <a:gd name="connsiteX15" fmla="*/ 0 w 4705954"/>
              <a:gd name="connsiteY15" fmla="*/ 2821960 h 4084230"/>
              <a:gd name="connsiteX16" fmla="*/ 0 w 4705954"/>
              <a:gd name="connsiteY16" fmla="*/ 1040993 h 4084230"/>
              <a:gd name="connsiteX17" fmla="*/ 973 w 4705954"/>
              <a:gd name="connsiteY17" fmla="*/ 1040993 h 4084230"/>
              <a:gd name="connsiteX18" fmla="*/ 973 w 4705954"/>
              <a:gd name="connsiteY18" fmla="*/ 112914 h 4084230"/>
              <a:gd name="connsiteX19" fmla="*/ 113887 w 4705954"/>
              <a:gd name="connsiteY19" fmla="*/ 0 h 408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954" h="4084230">
                <a:moveTo>
                  <a:pt x="113887" y="0"/>
                </a:moveTo>
                <a:lnTo>
                  <a:pt x="1259377" y="0"/>
                </a:lnTo>
                <a:cubicBezTo>
                  <a:pt x="1321738" y="0"/>
                  <a:pt x="1372291" y="50553"/>
                  <a:pt x="1372291" y="112914"/>
                </a:cubicBezTo>
                <a:lnTo>
                  <a:pt x="1372291" y="1040993"/>
                </a:lnTo>
                <a:lnTo>
                  <a:pt x="3493809" y="1040993"/>
                </a:lnTo>
                <a:lnTo>
                  <a:pt x="3493809" y="2817616"/>
                </a:lnTo>
                <a:lnTo>
                  <a:pt x="4674200" y="2817616"/>
                </a:lnTo>
                <a:cubicBezTo>
                  <a:pt x="4691737" y="2817616"/>
                  <a:pt x="4705954" y="2831833"/>
                  <a:pt x="4705954" y="2849370"/>
                </a:cubicBezTo>
                <a:lnTo>
                  <a:pt x="4705954" y="4052476"/>
                </a:lnTo>
                <a:cubicBezTo>
                  <a:pt x="4705954" y="4070013"/>
                  <a:pt x="4691737" y="4084230"/>
                  <a:pt x="4674200" y="4084230"/>
                </a:cubicBezTo>
                <a:lnTo>
                  <a:pt x="32532" y="4084230"/>
                </a:lnTo>
                <a:cubicBezTo>
                  <a:pt x="14995" y="4084230"/>
                  <a:pt x="778" y="4070013"/>
                  <a:pt x="778" y="4052476"/>
                </a:cubicBezTo>
                <a:lnTo>
                  <a:pt x="778" y="2849370"/>
                </a:lnTo>
                <a:cubicBezTo>
                  <a:pt x="778" y="2840602"/>
                  <a:pt x="4333" y="2832663"/>
                  <a:pt x="10079" y="2826917"/>
                </a:cubicBezTo>
                <a:lnTo>
                  <a:pt x="22045" y="2821960"/>
                </a:lnTo>
                <a:lnTo>
                  <a:pt x="0" y="2821960"/>
                </a:lnTo>
                <a:lnTo>
                  <a:pt x="0" y="1040993"/>
                </a:lnTo>
                <a:lnTo>
                  <a:pt x="973" y="1040993"/>
                </a:lnTo>
                <a:lnTo>
                  <a:pt x="973" y="112914"/>
                </a:lnTo>
                <a:cubicBezTo>
                  <a:pt x="973" y="50553"/>
                  <a:pt x="51526" y="0"/>
                  <a:pt x="113887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5F73D00-C8D4-49BC-B547-ECCC29338FDB}"/>
              </a:ext>
            </a:extLst>
          </p:cNvPr>
          <p:cNvSpPr/>
          <p:nvPr/>
        </p:nvSpPr>
        <p:spPr>
          <a:xfrm>
            <a:off x="1621659" y="-534750"/>
            <a:ext cx="8059646" cy="1828367"/>
          </a:xfrm>
          <a:custGeom>
            <a:avLst/>
            <a:gdLst>
              <a:gd name="connsiteX0" fmla="*/ 4838193 w 8059646"/>
              <a:gd name="connsiteY0" fmla="*/ 0 h 1828367"/>
              <a:gd name="connsiteX1" fmla="*/ 5596613 w 8059646"/>
              <a:gd name="connsiteY1" fmla="*/ 0 h 1828367"/>
              <a:gd name="connsiteX2" fmla="*/ 5603295 w 8059646"/>
              <a:gd name="connsiteY2" fmla="*/ 1349 h 1828367"/>
              <a:gd name="connsiteX3" fmla="*/ 7994809 w 8059646"/>
              <a:gd name="connsiteY3" fmla="*/ 1349 h 1828367"/>
              <a:gd name="connsiteX4" fmla="*/ 8059646 w 8059646"/>
              <a:gd name="connsiteY4" fmla="*/ 66186 h 1828367"/>
              <a:gd name="connsiteX5" fmla="*/ 8059646 w 8059646"/>
              <a:gd name="connsiteY5" fmla="*/ 954366 h 1828367"/>
              <a:gd name="connsiteX6" fmla="*/ 7994809 w 8059646"/>
              <a:gd name="connsiteY6" fmla="*/ 1019203 h 1828367"/>
              <a:gd name="connsiteX7" fmla="*/ 5651978 w 8059646"/>
              <a:gd name="connsiteY7" fmla="*/ 1019203 h 1828367"/>
              <a:gd name="connsiteX8" fmla="*/ 5651978 w 8059646"/>
              <a:gd name="connsiteY8" fmla="*/ 1773002 h 1828367"/>
              <a:gd name="connsiteX9" fmla="*/ 5596613 w 8059646"/>
              <a:gd name="connsiteY9" fmla="*/ 1828367 h 1828367"/>
              <a:gd name="connsiteX10" fmla="*/ 4838193 w 8059646"/>
              <a:gd name="connsiteY10" fmla="*/ 1828367 h 1828367"/>
              <a:gd name="connsiteX11" fmla="*/ 4782828 w 8059646"/>
              <a:gd name="connsiteY11" fmla="*/ 1773002 h 1828367"/>
              <a:gd name="connsiteX12" fmla="*/ 4782828 w 8059646"/>
              <a:gd name="connsiteY12" fmla="*/ 1019203 h 1828367"/>
              <a:gd name="connsiteX13" fmla="*/ 64837 w 8059646"/>
              <a:gd name="connsiteY13" fmla="*/ 1019203 h 1828367"/>
              <a:gd name="connsiteX14" fmla="*/ 0 w 8059646"/>
              <a:gd name="connsiteY14" fmla="*/ 954366 h 1828367"/>
              <a:gd name="connsiteX15" fmla="*/ 0 w 8059646"/>
              <a:gd name="connsiteY15" fmla="*/ 66186 h 1828367"/>
              <a:gd name="connsiteX16" fmla="*/ 64837 w 8059646"/>
              <a:gd name="connsiteY16" fmla="*/ 1349 h 1828367"/>
              <a:gd name="connsiteX17" fmla="*/ 4831511 w 8059646"/>
              <a:gd name="connsiteY17" fmla="*/ 1349 h 18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9646" h="1828367">
                <a:moveTo>
                  <a:pt x="4838193" y="0"/>
                </a:moveTo>
                <a:lnTo>
                  <a:pt x="5596613" y="0"/>
                </a:lnTo>
                <a:lnTo>
                  <a:pt x="5603295" y="1349"/>
                </a:lnTo>
                <a:lnTo>
                  <a:pt x="7994809" y="1349"/>
                </a:lnTo>
                <a:cubicBezTo>
                  <a:pt x="8030617" y="1349"/>
                  <a:pt x="8059646" y="30378"/>
                  <a:pt x="8059646" y="66186"/>
                </a:cubicBezTo>
                <a:lnTo>
                  <a:pt x="8059646" y="954366"/>
                </a:lnTo>
                <a:cubicBezTo>
                  <a:pt x="8059646" y="990174"/>
                  <a:pt x="8030617" y="1019203"/>
                  <a:pt x="7994809" y="1019203"/>
                </a:cubicBezTo>
                <a:lnTo>
                  <a:pt x="5651978" y="1019203"/>
                </a:lnTo>
                <a:lnTo>
                  <a:pt x="5651978" y="1773002"/>
                </a:lnTo>
                <a:cubicBezTo>
                  <a:pt x="5651978" y="1803579"/>
                  <a:pt x="5627190" y="1828367"/>
                  <a:pt x="5596613" y="1828367"/>
                </a:cubicBezTo>
                <a:lnTo>
                  <a:pt x="4838193" y="1828367"/>
                </a:lnTo>
                <a:cubicBezTo>
                  <a:pt x="4807616" y="1828367"/>
                  <a:pt x="4782828" y="1803579"/>
                  <a:pt x="4782828" y="1773002"/>
                </a:cubicBezTo>
                <a:lnTo>
                  <a:pt x="4782828" y="1019203"/>
                </a:lnTo>
                <a:lnTo>
                  <a:pt x="64837" y="1019203"/>
                </a:lnTo>
                <a:cubicBezTo>
                  <a:pt x="29029" y="1019203"/>
                  <a:pt x="0" y="990174"/>
                  <a:pt x="0" y="954366"/>
                </a:cubicBezTo>
                <a:lnTo>
                  <a:pt x="0" y="66186"/>
                </a:lnTo>
                <a:cubicBezTo>
                  <a:pt x="0" y="30378"/>
                  <a:pt x="29029" y="1349"/>
                  <a:pt x="64837" y="1349"/>
                </a:cubicBezTo>
                <a:lnTo>
                  <a:pt x="4831511" y="1349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D844688-445B-4325-9FB8-BF8DD5DBD051}"/>
              </a:ext>
            </a:extLst>
          </p:cNvPr>
          <p:cNvSpPr/>
          <p:nvPr/>
        </p:nvSpPr>
        <p:spPr>
          <a:xfrm>
            <a:off x="6339653" y="-534751"/>
            <a:ext cx="3347563" cy="6188788"/>
          </a:xfrm>
          <a:custGeom>
            <a:avLst/>
            <a:gdLst>
              <a:gd name="connsiteX0" fmla="*/ 1050739 w 3347563"/>
              <a:gd name="connsiteY0" fmla="*/ 0 h 6188788"/>
              <a:gd name="connsiteX1" fmla="*/ 3270335 w 3347563"/>
              <a:gd name="connsiteY1" fmla="*/ 0 h 6188788"/>
              <a:gd name="connsiteX2" fmla="*/ 3347563 w 3347563"/>
              <a:gd name="connsiteY2" fmla="*/ 77228 h 6188788"/>
              <a:gd name="connsiteX3" fmla="*/ 3347563 w 3347563"/>
              <a:gd name="connsiteY3" fmla="*/ 6111560 h 6188788"/>
              <a:gd name="connsiteX4" fmla="*/ 3270335 w 3347563"/>
              <a:gd name="connsiteY4" fmla="*/ 6188788 h 6188788"/>
              <a:gd name="connsiteX5" fmla="*/ 1050739 w 3347563"/>
              <a:gd name="connsiteY5" fmla="*/ 6188788 h 6188788"/>
              <a:gd name="connsiteX6" fmla="*/ 973511 w 3347563"/>
              <a:gd name="connsiteY6" fmla="*/ 6111560 h 6188788"/>
              <a:gd name="connsiteX7" fmla="*/ 973511 w 3347563"/>
              <a:gd name="connsiteY7" fmla="*/ 4823058 h 6188788"/>
              <a:gd name="connsiteX8" fmla="*/ 89361 w 3347563"/>
              <a:gd name="connsiteY8" fmla="*/ 4823058 h 6188788"/>
              <a:gd name="connsiteX9" fmla="*/ 0 w 3347563"/>
              <a:gd name="connsiteY9" fmla="*/ 4733697 h 6188788"/>
              <a:gd name="connsiteX10" fmla="*/ 0 w 3347563"/>
              <a:gd name="connsiteY10" fmla="*/ 3207702 h 6188788"/>
              <a:gd name="connsiteX11" fmla="*/ 89361 w 3347563"/>
              <a:gd name="connsiteY11" fmla="*/ 3118341 h 6188788"/>
              <a:gd name="connsiteX12" fmla="*/ 973511 w 3347563"/>
              <a:gd name="connsiteY12" fmla="*/ 3118341 h 6188788"/>
              <a:gd name="connsiteX13" fmla="*/ 973511 w 3347563"/>
              <a:gd name="connsiteY13" fmla="*/ 77228 h 6188788"/>
              <a:gd name="connsiteX14" fmla="*/ 1050739 w 3347563"/>
              <a:gd name="connsiteY14" fmla="*/ 0 h 618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7563" h="6188788">
                <a:moveTo>
                  <a:pt x="1050739" y="0"/>
                </a:moveTo>
                <a:lnTo>
                  <a:pt x="3270335" y="0"/>
                </a:lnTo>
                <a:cubicBezTo>
                  <a:pt x="3312987" y="0"/>
                  <a:pt x="3347563" y="34576"/>
                  <a:pt x="3347563" y="77228"/>
                </a:cubicBezTo>
                <a:lnTo>
                  <a:pt x="3347563" y="6111560"/>
                </a:lnTo>
                <a:cubicBezTo>
                  <a:pt x="3347563" y="6154212"/>
                  <a:pt x="3312987" y="6188788"/>
                  <a:pt x="3270335" y="6188788"/>
                </a:cubicBezTo>
                <a:lnTo>
                  <a:pt x="1050739" y="6188788"/>
                </a:lnTo>
                <a:cubicBezTo>
                  <a:pt x="1008087" y="6188788"/>
                  <a:pt x="973511" y="6154212"/>
                  <a:pt x="973511" y="6111560"/>
                </a:cubicBezTo>
                <a:lnTo>
                  <a:pt x="973511" y="4823058"/>
                </a:lnTo>
                <a:lnTo>
                  <a:pt x="89361" y="4823058"/>
                </a:lnTo>
                <a:cubicBezTo>
                  <a:pt x="40008" y="4823058"/>
                  <a:pt x="0" y="4783050"/>
                  <a:pt x="0" y="4733697"/>
                </a:cubicBezTo>
                <a:lnTo>
                  <a:pt x="0" y="3207702"/>
                </a:lnTo>
                <a:cubicBezTo>
                  <a:pt x="0" y="3158349"/>
                  <a:pt x="40008" y="3118341"/>
                  <a:pt x="89361" y="3118341"/>
                </a:cubicBezTo>
                <a:lnTo>
                  <a:pt x="973511" y="3118341"/>
                </a:lnTo>
                <a:lnTo>
                  <a:pt x="973511" y="77228"/>
                </a:lnTo>
                <a:cubicBezTo>
                  <a:pt x="973511" y="34576"/>
                  <a:pt x="1008087" y="0"/>
                  <a:pt x="1050739" y="0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67" name="Rectangle: Rounded Corners 1066">
            <a:extLst>
              <a:ext uri="{FF2B5EF4-FFF2-40B4-BE49-F238E27FC236}">
                <a16:creationId xmlns:a16="http://schemas.microsoft.com/office/drawing/2014/main" id="{D3A3001C-DDD6-4998-975C-D4CA232CB2B9}"/>
              </a:ext>
            </a:extLst>
          </p:cNvPr>
          <p:cNvSpPr/>
          <p:nvPr/>
        </p:nvSpPr>
        <p:spPr>
          <a:xfrm>
            <a:off x="7355157" y="511298"/>
            <a:ext cx="2326147" cy="1124972"/>
          </a:xfrm>
          <a:prstGeom prst="roundRect">
            <a:avLst>
              <a:gd name="adj" fmla="val 9885"/>
            </a:avLst>
          </a:prstGeom>
          <a:solidFill>
            <a:schemeClr val="accent5">
              <a:alpha val="1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35A56DA2-A212-43A5-B547-6DF9608293F6}"/>
              </a:ext>
            </a:extLst>
          </p:cNvPr>
          <p:cNvSpPr/>
          <p:nvPr/>
        </p:nvSpPr>
        <p:spPr>
          <a:xfrm>
            <a:off x="3897891" y="515769"/>
            <a:ext cx="3398840" cy="3020583"/>
          </a:xfrm>
          <a:custGeom>
            <a:avLst/>
            <a:gdLst>
              <a:gd name="connsiteX0" fmla="*/ 1211782 w 3398840"/>
              <a:gd name="connsiteY0" fmla="*/ 0 h 3020583"/>
              <a:gd name="connsiteX1" fmla="*/ 3398840 w 3398840"/>
              <a:gd name="connsiteY1" fmla="*/ 0 h 3020583"/>
              <a:gd name="connsiteX2" fmla="*/ 3398840 w 3398840"/>
              <a:gd name="connsiteY2" fmla="*/ 3020583 h 3020583"/>
              <a:gd name="connsiteX3" fmla="*/ 3343821 w 3398840"/>
              <a:gd name="connsiteY3" fmla="*/ 3020583 h 3020583"/>
              <a:gd name="connsiteX4" fmla="*/ 1211782 w 3398840"/>
              <a:gd name="connsiteY4" fmla="*/ 3020583 h 3020583"/>
              <a:gd name="connsiteX5" fmla="*/ 55018 w 3398840"/>
              <a:gd name="connsiteY5" fmla="*/ 3020583 h 3020583"/>
              <a:gd name="connsiteX6" fmla="*/ 0 w 3398840"/>
              <a:gd name="connsiteY6" fmla="*/ 2965565 h 3020583"/>
              <a:gd name="connsiteX7" fmla="*/ 0 w 3398840"/>
              <a:gd name="connsiteY7" fmla="*/ 1834501 h 3020583"/>
              <a:gd name="connsiteX8" fmla="*/ 55018 w 3398840"/>
              <a:gd name="connsiteY8" fmla="*/ 1779483 h 3020583"/>
              <a:gd name="connsiteX9" fmla="*/ 1211782 w 3398840"/>
              <a:gd name="connsiteY9" fmla="*/ 1779483 h 302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8840" h="3020583">
                <a:moveTo>
                  <a:pt x="1211782" y="0"/>
                </a:moveTo>
                <a:lnTo>
                  <a:pt x="3398840" y="0"/>
                </a:lnTo>
                <a:lnTo>
                  <a:pt x="3398840" y="3020583"/>
                </a:lnTo>
                <a:lnTo>
                  <a:pt x="3343821" y="3020583"/>
                </a:lnTo>
                <a:lnTo>
                  <a:pt x="1211782" y="3020583"/>
                </a:lnTo>
                <a:lnTo>
                  <a:pt x="55018" y="3020583"/>
                </a:lnTo>
                <a:cubicBezTo>
                  <a:pt x="24632" y="3020583"/>
                  <a:pt x="0" y="2995951"/>
                  <a:pt x="0" y="2965565"/>
                </a:cubicBezTo>
                <a:lnTo>
                  <a:pt x="0" y="1834501"/>
                </a:lnTo>
                <a:cubicBezTo>
                  <a:pt x="0" y="1804115"/>
                  <a:pt x="24632" y="1779483"/>
                  <a:pt x="55018" y="1779483"/>
                </a:cubicBezTo>
                <a:lnTo>
                  <a:pt x="1211782" y="1779483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89AF8791-22CA-4C07-AEE2-CF08FAF5982F}"/>
              </a:ext>
            </a:extLst>
          </p:cNvPr>
          <p:cNvSpPr/>
          <p:nvPr/>
        </p:nvSpPr>
        <p:spPr>
          <a:xfrm>
            <a:off x="-489359" y="-534750"/>
            <a:ext cx="3659837" cy="6188789"/>
          </a:xfrm>
          <a:custGeom>
            <a:avLst/>
            <a:gdLst>
              <a:gd name="connsiteX0" fmla="*/ 28418 w 3659837"/>
              <a:gd name="connsiteY0" fmla="*/ 0 h 6188789"/>
              <a:gd name="connsiteX1" fmla="*/ 3398249 w 3659837"/>
              <a:gd name="connsiteY1" fmla="*/ 0 h 6188789"/>
              <a:gd name="connsiteX2" fmla="*/ 3426666 w 3659837"/>
              <a:gd name="connsiteY2" fmla="*/ 28417 h 6188789"/>
              <a:gd name="connsiteX3" fmla="*/ 3426666 w 3659837"/>
              <a:gd name="connsiteY3" fmla="*/ 963106 h 6188789"/>
              <a:gd name="connsiteX4" fmla="*/ 3398249 w 3659837"/>
              <a:gd name="connsiteY4" fmla="*/ 991523 h 6188789"/>
              <a:gd name="connsiteX5" fmla="*/ 2051171 w 3659837"/>
              <a:gd name="connsiteY5" fmla="*/ 991523 h 6188789"/>
              <a:gd name="connsiteX6" fmla="*/ 2051171 w 3659837"/>
              <a:gd name="connsiteY6" fmla="*/ 3049763 h 6188789"/>
              <a:gd name="connsiteX7" fmla="*/ 3580867 w 3659837"/>
              <a:gd name="connsiteY7" fmla="*/ 3049763 h 6188789"/>
              <a:gd name="connsiteX8" fmla="*/ 3659837 w 3659837"/>
              <a:gd name="connsiteY8" fmla="*/ 3128733 h 6188789"/>
              <a:gd name="connsiteX9" fmla="*/ 3659837 w 3659837"/>
              <a:gd name="connsiteY9" fmla="*/ 3975374 h 6188789"/>
              <a:gd name="connsiteX10" fmla="*/ 3580867 w 3659837"/>
              <a:gd name="connsiteY10" fmla="*/ 4054344 h 6188789"/>
              <a:gd name="connsiteX11" fmla="*/ 2051171 w 3659837"/>
              <a:gd name="connsiteY11" fmla="*/ 4054344 h 6188789"/>
              <a:gd name="connsiteX12" fmla="*/ 2051171 w 3659837"/>
              <a:gd name="connsiteY12" fmla="*/ 6075523 h 6188789"/>
              <a:gd name="connsiteX13" fmla="*/ 1937905 w 3659837"/>
              <a:gd name="connsiteY13" fmla="*/ 6188789 h 6188789"/>
              <a:gd name="connsiteX14" fmla="*/ 113268 w 3659837"/>
              <a:gd name="connsiteY14" fmla="*/ 6188789 h 6188789"/>
              <a:gd name="connsiteX15" fmla="*/ 2 w 3659837"/>
              <a:gd name="connsiteY15" fmla="*/ 6075523 h 6188789"/>
              <a:gd name="connsiteX16" fmla="*/ 2 w 3659837"/>
              <a:gd name="connsiteY16" fmla="*/ 3975384 h 6188789"/>
              <a:gd name="connsiteX17" fmla="*/ 0 w 3659837"/>
              <a:gd name="connsiteY17" fmla="*/ 3975374 h 6188789"/>
              <a:gd name="connsiteX18" fmla="*/ 0 w 3659837"/>
              <a:gd name="connsiteY18" fmla="*/ 3128733 h 6188789"/>
              <a:gd name="connsiteX19" fmla="*/ 2 w 3659837"/>
              <a:gd name="connsiteY19" fmla="*/ 3128723 h 6188789"/>
              <a:gd name="connsiteX20" fmla="*/ 2 w 3659837"/>
              <a:gd name="connsiteY20" fmla="*/ 963109 h 6188789"/>
              <a:gd name="connsiteX21" fmla="*/ 1 w 3659837"/>
              <a:gd name="connsiteY21" fmla="*/ 963106 h 6188789"/>
              <a:gd name="connsiteX22" fmla="*/ 1 w 3659837"/>
              <a:gd name="connsiteY22" fmla="*/ 28417 h 6188789"/>
              <a:gd name="connsiteX23" fmla="*/ 28418 w 3659837"/>
              <a:gd name="connsiteY23" fmla="*/ 0 h 61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9837" h="6188789">
                <a:moveTo>
                  <a:pt x="28418" y="0"/>
                </a:moveTo>
                <a:lnTo>
                  <a:pt x="3398249" y="0"/>
                </a:lnTo>
                <a:cubicBezTo>
                  <a:pt x="3413943" y="0"/>
                  <a:pt x="3426666" y="12723"/>
                  <a:pt x="3426666" y="28417"/>
                </a:cubicBezTo>
                <a:lnTo>
                  <a:pt x="3426666" y="963106"/>
                </a:lnTo>
                <a:cubicBezTo>
                  <a:pt x="3426666" y="978800"/>
                  <a:pt x="3413943" y="991523"/>
                  <a:pt x="3398249" y="991523"/>
                </a:cubicBezTo>
                <a:lnTo>
                  <a:pt x="2051171" y="991523"/>
                </a:lnTo>
                <a:lnTo>
                  <a:pt x="2051171" y="3049763"/>
                </a:lnTo>
                <a:lnTo>
                  <a:pt x="3580867" y="3049763"/>
                </a:lnTo>
                <a:cubicBezTo>
                  <a:pt x="3624481" y="3049763"/>
                  <a:pt x="3659837" y="3085119"/>
                  <a:pt x="3659837" y="3128733"/>
                </a:cubicBezTo>
                <a:lnTo>
                  <a:pt x="3659837" y="3975374"/>
                </a:lnTo>
                <a:cubicBezTo>
                  <a:pt x="3659837" y="4018988"/>
                  <a:pt x="3624481" y="4054344"/>
                  <a:pt x="3580867" y="4054344"/>
                </a:cubicBezTo>
                <a:lnTo>
                  <a:pt x="2051171" y="4054344"/>
                </a:lnTo>
                <a:lnTo>
                  <a:pt x="2051171" y="6075523"/>
                </a:lnTo>
                <a:cubicBezTo>
                  <a:pt x="2051171" y="6138078"/>
                  <a:pt x="2000460" y="6188789"/>
                  <a:pt x="1937905" y="6188789"/>
                </a:cubicBezTo>
                <a:lnTo>
                  <a:pt x="113268" y="6188789"/>
                </a:lnTo>
                <a:cubicBezTo>
                  <a:pt x="50713" y="6188789"/>
                  <a:pt x="2" y="6138078"/>
                  <a:pt x="2" y="6075523"/>
                </a:cubicBezTo>
                <a:lnTo>
                  <a:pt x="2" y="3975384"/>
                </a:lnTo>
                <a:lnTo>
                  <a:pt x="0" y="3975374"/>
                </a:lnTo>
                <a:lnTo>
                  <a:pt x="0" y="3128733"/>
                </a:lnTo>
                <a:lnTo>
                  <a:pt x="2" y="3128723"/>
                </a:lnTo>
                <a:lnTo>
                  <a:pt x="2" y="963109"/>
                </a:lnTo>
                <a:lnTo>
                  <a:pt x="1" y="963106"/>
                </a:lnTo>
                <a:lnTo>
                  <a:pt x="1" y="28417"/>
                </a:lnTo>
                <a:cubicBezTo>
                  <a:pt x="1" y="12723"/>
                  <a:pt x="12724" y="0"/>
                  <a:pt x="28418" y="0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D578936-47AD-40AF-9615-FFBE1B146394}"/>
              </a:ext>
            </a:extLst>
          </p:cNvPr>
          <p:cNvSpPr/>
          <p:nvPr/>
        </p:nvSpPr>
        <p:spPr>
          <a:xfrm>
            <a:off x="-517579" y="2262013"/>
            <a:ext cx="7814309" cy="3392023"/>
          </a:xfrm>
          <a:custGeom>
            <a:avLst/>
            <a:gdLst>
              <a:gd name="connsiteX0" fmla="*/ 4476384 w 7814309"/>
              <a:gd name="connsiteY0" fmla="*/ 0 h 3392023"/>
              <a:gd name="connsiteX1" fmla="*/ 6742930 w 7814309"/>
              <a:gd name="connsiteY1" fmla="*/ 0 h 3392023"/>
              <a:gd name="connsiteX2" fmla="*/ 6831725 w 7814309"/>
              <a:gd name="connsiteY2" fmla="*/ 88795 h 3392023"/>
              <a:gd name="connsiteX3" fmla="*/ 6831725 w 7814309"/>
              <a:gd name="connsiteY3" fmla="*/ 1311854 h 3392023"/>
              <a:gd name="connsiteX4" fmla="*/ 7763178 w 7814309"/>
              <a:gd name="connsiteY4" fmla="*/ 1311854 h 3392023"/>
              <a:gd name="connsiteX5" fmla="*/ 7814309 w 7814309"/>
              <a:gd name="connsiteY5" fmla="*/ 1362985 h 3392023"/>
              <a:gd name="connsiteX6" fmla="*/ 7814309 w 7814309"/>
              <a:gd name="connsiteY6" fmla="*/ 3340892 h 3392023"/>
              <a:gd name="connsiteX7" fmla="*/ 7763178 w 7814309"/>
              <a:gd name="connsiteY7" fmla="*/ 3392023 h 3392023"/>
              <a:gd name="connsiteX8" fmla="*/ 6742930 w 7814309"/>
              <a:gd name="connsiteY8" fmla="*/ 3392023 h 3392023"/>
              <a:gd name="connsiteX9" fmla="*/ 4476384 w 7814309"/>
              <a:gd name="connsiteY9" fmla="*/ 3392023 h 3392023"/>
              <a:gd name="connsiteX10" fmla="*/ 51131 w 7814309"/>
              <a:gd name="connsiteY10" fmla="*/ 3392023 h 3392023"/>
              <a:gd name="connsiteX11" fmla="*/ 0 w 7814309"/>
              <a:gd name="connsiteY11" fmla="*/ 3340892 h 3392023"/>
              <a:gd name="connsiteX12" fmla="*/ 0 w 7814309"/>
              <a:gd name="connsiteY12" fmla="*/ 1362985 h 3392023"/>
              <a:gd name="connsiteX13" fmla="*/ 51131 w 7814309"/>
              <a:gd name="connsiteY13" fmla="*/ 1311854 h 3392023"/>
              <a:gd name="connsiteX14" fmla="*/ 4387589 w 7814309"/>
              <a:gd name="connsiteY14" fmla="*/ 1311854 h 3392023"/>
              <a:gd name="connsiteX15" fmla="*/ 4387589 w 7814309"/>
              <a:gd name="connsiteY15" fmla="*/ 88795 h 3392023"/>
              <a:gd name="connsiteX16" fmla="*/ 4476384 w 7814309"/>
              <a:gd name="connsiteY16" fmla="*/ 0 h 33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14309" h="3392023">
                <a:moveTo>
                  <a:pt x="4476384" y="0"/>
                </a:moveTo>
                <a:lnTo>
                  <a:pt x="6742930" y="0"/>
                </a:lnTo>
                <a:cubicBezTo>
                  <a:pt x="6791970" y="0"/>
                  <a:pt x="6831725" y="39755"/>
                  <a:pt x="6831725" y="88795"/>
                </a:cubicBezTo>
                <a:lnTo>
                  <a:pt x="6831725" y="1311854"/>
                </a:lnTo>
                <a:lnTo>
                  <a:pt x="7763178" y="1311854"/>
                </a:lnTo>
                <a:cubicBezTo>
                  <a:pt x="7791417" y="1311854"/>
                  <a:pt x="7814309" y="1334746"/>
                  <a:pt x="7814309" y="1362985"/>
                </a:cubicBezTo>
                <a:lnTo>
                  <a:pt x="7814309" y="3340892"/>
                </a:lnTo>
                <a:cubicBezTo>
                  <a:pt x="7814309" y="3369131"/>
                  <a:pt x="7791417" y="3392023"/>
                  <a:pt x="7763178" y="3392023"/>
                </a:cubicBezTo>
                <a:lnTo>
                  <a:pt x="6742930" y="3392023"/>
                </a:lnTo>
                <a:lnTo>
                  <a:pt x="4476384" y="3392023"/>
                </a:lnTo>
                <a:lnTo>
                  <a:pt x="51131" y="3392023"/>
                </a:lnTo>
                <a:cubicBezTo>
                  <a:pt x="22892" y="3392023"/>
                  <a:pt x="0" y="3369131"/>
                  <a:pt x="0" y="3340892"/>
                </a:cubicBezTo>
                <a:lnTo>
                  <a:pt x="0" y="1362985"/>
                </a:lnTo>
                <a:cubicBezTo>
                  <a:pt x="0" y="1334746"/>
                  <a:pt x="22892" y="1311854"/>
                  <a:pt x="51131" y="1311854"/>
                </a:cubicBezTo>
                <a:lnTo>
                  <a:pt x="4387589" y="1311854"/>
                </a:lnTo>
                <a:lnTo>
                  <a:pt x="4387589" y="88795"/>
                </a:lnTo>
                <a:cubicBezTo>
                  <a:pt x="4387589" y="39755"/>
                  <a:pt x="4427344" y="0"/>
                  <a:pt x="4476384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B32BA23-E03B-4DE6-B069-B9E134F07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482" b="18038"/>
          <a:stretch/>
        </p:blipFill>
        <p:spPr>
          <a:xfrm>
            <a:off x="1660739" y="103967"/>
            <a:ext cx="667955" cy="25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FD8E1E-0021-4103-9FDB-69A5DCFF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787" y="901878"/>
            <a:ext cx="621923" cy="290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7EF70-69C5-4B4C-9746-C9AF870B25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06" r="19482"/>
          <a:stretch/>
        </p:blipFill>
        <p:spPr>
          <a:xfrm>
            <a:off x="3278494" y="3612389"/>
            <a:ext cx="722042" cy="615961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45F7C57-5719-422A-926F-B16B843AF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4275" y="3447742"/>
            <a:ext cx="7281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cines and Healthcare products Regulatory Agency - Wikipedia">
            <a:extLst>
              <a:ext uri="{FF2B5EF4-FFF2-40B4-BE49-F238E27FC236}">
                <a16:creationId xmlns:a16="http://schemas.microsoft.com/office/drawing/2014/main" id="{D2DB49F6-87EB-4F57-A12E-23359AA5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70" y="941737"/>
            <a:ext cx="981149" cy="4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3D130A5-7808-4675-8889-8F09C2DC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58" y="658258"/>
            <a:ext cx="774374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D1BF41E-9A8B-4F04-ACA6-4C278935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83" y="612145"/>
            <a:ext cx="823125" cy="2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51D9CC-0B9C-4533-8417-017304F1E7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/>
          <a:stretch/>
        </p:blipFill>
        <p:spPr>
          <a:xfrm>
            <a:off x="6365870" y="1429777"/>
            <a:ext cx="772556" cy="42922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FBAE863-D4D3-46EA-98B3-476B35FA9A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17" r="15846" b="10259"/>
          <a:stretch/>
        </p:blipFill>
        <p:spPr>
          <a:xfrm>
            <a:off x="6473298" y="3079543"/>
            <a:ext cx="725808" cy="350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2BD684-0993-4D7C-971B-7AFBAA51C289}"/>
              </a:ext>
            </a:extLst>
          </p:cNvPr>
          <p:cNvSpPr txBox="1"/>
          <p:nvPr/>
        </p:nvSpPr>
        <p:spPr>
          <a:xfrm>
            <a:off x="6438629" y="4888793"/>
            <a:ext cx="877241" cy="292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accent2"/>
                </a:solidFill>
                <a:latin typeface="+mn-lt"/>
                <a:cs typeface="+mn-cs"/>
              </a:rPr>
              <a:t>Advocacy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29BC9-140C-4240-9918-9DD17F6E071C}"/>
              </a:ext>
            </a:extLst>
          </p:cNvPr>
          <p:cNvSpPr txBox="1"/>
          <p:nvPr/>
        </p:nvSpPr>
        <p:spPr>
          <a:xfrm>
            <a:off x="24047" y="2165"/>
            <a:ext cx="1474411" cy="242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>
                <a:solidFill>
                  <a:schemeClr val="accent6"/>
                </a:solidFill>
                <a:latin typeface="+mn-lt"/>
                <a:cs typeface="+mn-cs"/>
              </a:rPr>
              <a:t>Funder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B4F03-3AA3-444E-B71D-BEE2B9183129}"/>
              </a:ext>
            </a:extLst>
          </p:cNvPr>
          <p:cNvSpPr txBox="1"/>
          <p:nvPr/>
        </p:nvSpPr>
        <p:spPr>
          <a:xfrm>
            <a:off x="8250583" y="1437375"/>
            <a:ext cx="928151" cy="292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accent5"/>
                </a:solidFill>
                <a:latin typeface="+mn-lt"/>
                <a:cs typeface="+mn-cs"/>
              </a:rPr>
              <a:t>Regulation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1AB26-9B50-498E-9453-C35DCD3A94C4}"/>
              </a:ext>
            </a:extLst>
          </p:cNvPr>
          <p:cNvSpPr txBox="1"/>
          <p:nvPr/>
        </p:nvSpPr>
        <p:spPr>
          <a:xfrm>
            <a:off x="3036994" y="15337"/>
            <a:ext cx="763320" cy="292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>
                <a:solidFill>
                  <a:schemeClr val="accent3"/>
                </a:solidFill>
                <a:latin typeface="+mn-lt"/>
                <a:cs typeface="+mn-cs"/>
              </a:rPr>
              <a:t>Delivery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6BD01-CFCD-4C1A-8F0D-AECA3F4B3F0A}"/>
              </a:ext>
            </a:extLst>
          </p:cNvPr>
          <p:cNvSpPr txBox="1"/>
          <p:nvPr/>
        </p:nvSpPr>
        <p:spPr>
          <a:xfrm>
            <a:off x="5206861" y="578182"/>
            <a:ext cx="877241" cy="292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prstClr val="black"/>
                </a:solidFill>
                <a:latin typeface="+mn-lt"/>
                <a:cs typeface="+mn-cs"/>
              </a:rPr>
              <a:t>Advisory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2C1BB-B7AD-49BC-BC39-6F47012A32FA}"/>
              </a:ext>
            </a:extLst>
          </p:cNvPr>
          <p:cNvSpPr txBox="1"/>
          <p:nvPr/>
        </p:nvSpPr>
        <p:spPr>
          <a:xfrm>
            <a:off x="4266539" y="580692"/>
            <a:ext cx="746475" cy="235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accent2"/>
                </a:solidFill>
                <a:latin typeface="+mn-lt"/>
                <a:cs typeface="+mn-cs"/>
              </a:rPr>
              <a:t>Research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3D07C12-2761-4A9C-BC7A-FC066F24AB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2344" y="1937705"/>
            <a:ext cx="1566576" cy="211053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48914C2C-7A1F-4FB1-9F0A-9B855EC94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" y="237998"/>
            <a:ext cx="976784" cy="288000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B632E7-4647-415B-9982-E73CCD026C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" y="621808"/>
            <a:ext cx="1150200" cy="288000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F28572-6F89-4D17-808A-4D521CE383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" y="1005618"/>
            <a:ext cx="1193143" cy="288000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8884013E-15C8-4378-BFCC-30D4B0C1BE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" y="1773238"/>
            <a:ext cx="1135699" cy="288000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043B3A0F-764A-4697-8042-B7216996D13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" y="2157048"/>
            <a:ext cx="1132200" cy="288000"/>
          </a:xfrm>
          <a:prstGeom prst="rect">
            <a:avLst/>
          </a:prstGeom>
        </p:spPr>
      </p:pic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13ACE492-717E-4FBF-9D5C-B5F83C0130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" y="1389428"/>
            <a:ext cx="864000" cy="288000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D7945CA1-438E-42C3-B3E9-03F3233C3CB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" y="2924668"/>
            <a:ext cx="894600" cy="288000"/>
          </a:xfrm>
          <a:prstGeom prst="rect">
            <a:avLst/>
          </a:prstGeom>
        </p:spPr>
      </p:pic>
      <p:pic>
        <p:nvPicPr>
          <p:cNvPr id="58" name="Picture 5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256951A-0127-4764-A779-76BFBF2E46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" y="2540858"/>
            <a:ext cx="1119601" cy="288000"/>
          </a:xfrm>
          <a:prstGeom prst="rect">
            <a:avLst/>
          </a:prstGeom>
        </p:spPr>
      </p:pic>
      <p:pic>
        <p:nvPicPr>
          <p:cNvPr id="2054" name="Picture 6" descr="National Institute for Health Research | NIHR">
            <a:extLst>
              <a:ext uri="{FF2B5EF4-FFF2-40B4-BE49-F238E27FC236}">
                <a16:creationId xmlns:a16="http://schemas.microsoft.com/office/drawing/2014/main" id="{23EFD579-3DA5-4741-9ABD-6E5716682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10"/>
          <a:stretch/>
        </p:blipFill>
        <p:spPr bwMode="auto">
          <a:xfrm>
            <a:off x="12353" y="3308479"/>
            <a:ext cx="1382826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me">
            <a:extLst>
              <a:ext uri="{FF2B5EF4-FFF2-40B4-BE49-F238E27FC236}">
                <a16:creationId xmlns:a16="http://schemas.microsoft.com/office/drawing/2014/main" id="{7E2AA25A-9A63-4600-B0C5-0177D025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" y="3670786"/>
            <a:ext cx="1200600" cy="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0">
            <a:extLst>
              <a:ext uri="{FF2B5EF4-FFF2-40B4-BE49-F238E27FC236}">
                <a16:creationId xmlns:a16="http://schemas.microsoft.com/office/drawing/2014/main" id="{3DE15C09-DF0D-4F39-920D-12EB5815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1281" y="2823215"/>
            <a:ext cx="739844" cy="5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6">
            <a:extLst>
              <a:ext uri="{FF2B5EF4-FFF2-40B4-BE49-F238E27FC236}">
                <a16:creationId xmlns:a16="http://schemas.microsoft.com/office/drawing/2014/main" id="{7C199C5C-E2E4-4BAF-89FA-8C3652F2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94735" y="3238788"/>
            <a:ext cx="708925" cy="2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 descr="Nesta Logo - ESCoE">
            <a:extLst>
              <a:ext uri="{FF2B5EF4-FFF2-40B4-BE49-F238E27FC236}">
                <a16:creationId xmlns:a16="http://schemas.microsoft.com/office/drawing/2014/main" id="{AA7C7240-662A-46BF-91A9-23AC853E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07" y="4465113"/>
            <a:ext cx="652573" cy="2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2E4CB2A-E45C-421B-8363-C9D0830107DA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144" y="3965802"/>
            <a:ext cx="703666" cy="492565"/>
          </a:xfrm>
          <a:prstGeom prst="rect">
            <a:avLst/>
          </a:prstGeom>
        </p:spPr>
      </p:pic>
      <p:pic>
        <p:nvPicPr>
          <p:cNvPr id="2074" name="Picture 26" descr="All-Party Parliamentary Group on Data Analytics">
            <a:extLst>
              <a:ext uri="{FF2B5EF4-FFF2-40B4-BE49-F238E27FC236}">
                <a16:creationId xmlns:a16="http://schemas.microsoft.com/office/drawing/2014/main" id="{8A192CDE-7116-40A7-84D4-FB4668C65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3752"/>
              </a:clrFrom>
              <a:clrTo>
                <a:srgbClr val="0037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83" y="1358705"/>
            <a:ext cx="1069770" cy="3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Parliamentary Office of Science and Technology – Bridging research and  policy">
            <a:extLst>
              <a:ext uri="{FF2B5EF4-FFF2-40B4-BE49-F238E27FC236}">
                <a16:creationId xmlns:a16="http://schemas.microsoft.com/office/drawing/2014/main" id="{5DEBF629-4B16-4331-A52C-D1FF11755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1339" y="900759"/>
            <a:ext cx="1102877" cy="2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6A17749-CF42-4583-87E3-19842BBA4A5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59100" y="4780199"/>
            <a:ext cx="1573609" cy="288875"/>
          </a:xfrm>
          <a:prstGeom prst="rect">
            <a:avLst/>
          </a:prstGeom>
        </p:spPr>
      </p:pic>
      <p:pic>
        <p:nvPicPr>
          <p:cNvPr id="2078" name="Picture 30" descr="Office for AI | Digital Leaders">
            <a:extLst>
              <a:ext uri="{FF2B5EF4-FFF2-40B4-BE49-F238E27FC236}">
                <a16:creationId xmlns:a16="http://schemas.microsoft.com/office/drawing/2014/main" id="{266F77A7-F781-4D8E-8AA2-C80B35C7F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4397" y="3607113"/>
            <a:ext cx="633866" cy="6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GDS Logo - LogoDix">
            <a:extLst>
              <a:ext uri="{FF2B5EF4-FFF2-40B4-BE49-F238E27FC236}">
                <a16:creationId xmlns:a16="http://schemas.microsoft.com/office/drawing/2014/main" id="{95870E75-572C-49B1-B9DA-F931F3B3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r="21600" b="14515"/>
          <a:stretch/>
        </p:blipFill>
        <p:spPr bwMode="auto">
          <a:xfrm>
            <a:off x="8494489" y="29905"/>
            <a:ext cx="617943" cy="4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Three LMB scientists elected Fellows of the Royal Society - MRC Laboratory  of Molecular Biology">
            <a:extLst>
              <a:ext uri="{FF2B5EF4-FFF2-40B4-BE49-F238E27FC236}">
                <a16:creationId xmlns:a16="http://schemas.microsoft.com/office/drawing/2014/main" id="{375BB4AF-D6AC-4E41-BAFC-009E266D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" y="4615794"/>
            <a:ext cx="481403" cy="4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Home | Northern Ireland Executive">
            <a:extLst>
              <a:ext uri="{FF2B5EF4-FFF2-40B4-BE49-F238E27FC236}">
                <a16:creationId xmlns:a16="http://schemas.microsoft.com/office/drawing/2014/main" id="{533C0AF6-A638-49FB-88FC-5135CE0B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36" y="2786662"/>
            <a:ext cx="1151280" cy="3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>
            <a:extLst>
              <a:ext uri="{FF2B5EF4-FFF2-40B4-BE49-F238E27FC236}">
                <a16:creationId xmlns:a16="http://schemas.microsoft.com/office/drawing/2014/main" id="{DC7B5D65-A330-4294-BC92-70683F36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24" y="2285056"/>
            <a:ext cx="481897" cy="5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Representing you | Mark Fletcher">
            <a:extLst>
              <a:ext uri="{FF2B5EF4-FFF2-40B4-BE49-F238E27FC236}">
                <a16:creationId xmlns:a16="http://schemas.microsoft.com/office/drawing/2014/main" id="{FC045DE3-D1B8-4FDD-8B12-402563A3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65" y="1734324"/>
            <a:ext cx="983294" cy="3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>
            <a:extLst>
              <a:ext uri="{FF2B5EF4-FFF2-40B4-BE49-F238E27FC236}">
                <a16:creationId xmlns:a16="http://schemas.microsoft.com/office/drawing/2014/main" id="{7A525D9E-4DD4-4C59-B4BA-F5ED33D7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63" y="3449670"/>
            <a:ext cx="10087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Welsh Government - Wikipedia">
            <a:extLst>
              <a:ext uri="{FF2B5EF4-FFF2-40B4-BE49-F238E27FC236}">
                <a16:creationId xmlns:a16="http://schemas.microsoft.com/office/drawing/2014/main" id="{E739DA77-4AAD-457A-B500-7659B251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948" y="2197969"/>
            <a:ext cx="587122" cy="5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Data Lab Logo_0 | Digital Leaders">
            <a:extLst>
              <a:ext uri="{FF2B5EF4-FFF2-40B4-BE49-F238E27FC236}">
                <a16:creationId xmlns:a16="http://schemas.microsoft.com/office/drawing/2014/main" id="{50166729-D450-40BD-995B-9EC7B37E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03" y="593500"/>
            <a:ext cx="717071" cy="2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>
            <a:extLst>
              <a:ext uri="{FF2B5EF4-FFF2-40B4-BE49-F238E27FC236}">
                <a16:creationId xmlns:a16="http://schemas.microsoft.com/office/drawing/2014/main" id="{E4E86F45-8BE4-4FFB-A709-3DEF12C1E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032" y="4021789"/>
            <a:ext cx="641996" cy="3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british-computer-society-bcs-logo-CC811B7DD7-seeklogo.com | Digital Leaders">
            <a:extLst>
              <a:ext uri="{FF2B5EF4-FFF2-40B4-BE49-F238E27FC236}">
                <a16:creationId xmlns:a16="http://schemas.microsoft.com/office/drawing/2014/main" id="{2D773AA3-9BB3-4C1A-AE79-ECCB5AFC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62" y="4355985"/>
            <a:ext cx="533402" cy="6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0">
            <a:extLst>
              <a:ext uri="{FF2B5EF4-FFF2-40B4-BE49-F238E27FC236}">
                <a16:creationId xmlns:a16="http://schemas.microsoft.com/office/drawing/2014/main" id="{A26C8AAE-3512-4618-B11C-08C223FC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2514" y="919308"/>
            <a:ext cx="850741" cy="2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0">
            <a:extLst>
              <a:ext uri="{FF2B5EF4-FFF2-40B4-BE49-F238E27FC236}">
                <a16:creationId xmlns:a16="http://schemas.microsoft.com/office/drawing/2014/main" id="{B753F563-6F6E-41B1-BEEC-1434E8AD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5016" y="936394"/>
            <a:ext cx="742411" cy="17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8">
            <a:extLst>
              <a:ext uri="{FF2B5EF4-FFF2-40B4-BE49-F238E27FC236}">
                <a16:creationId xmlns:a16="http://schemas.microsoft.com/office/drawing/2014/main" id="{D827D1A6-99E1-489D-9B7D-86FD4139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8608" y="915455"/>
            <a:ext cx="685504" cy="21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2">
            <a:extLst>
              <a:ext uri="{FF2B5EF4-FFF2-40B4-BE49-F238E27FC236}">
                <a16:creationId xmlns:a16="http://schemas.microsoft.com/office/drawing/2014/main" id="{E33A4F84-C828-43BA-9946-020169FAC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1"/>
          <a:stretch/>
        </p:blipFill>
        <p:spPr bwMode="auto">
          <a:xfrm>
            <a:off x="3968494" y="919324"/>
            <a:ext cx="562197" cy="20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0">
            <a:extLst>
              <a:ext uri="{FF2B5EF4-FFF2-40B4-BE49-F238E27FC236}">
                <a16:creationId xmlns:a16="http://schemas.microsoft.com/office/drawing/2014/main" id="{769399DE-B813-47F7-BCD6-92B6CB27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3961" y="880483"/>
            <a:ext cx="415780" cy="2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4">
            <a:extLst>
              <a:ext uri="{FF2B5EF4-FFF2-40B4-BE49-F238E27FC236}">
                <a16:creationId xmlns:a16="http://schemas.microsoft.com/office/drawing/2014/main" id="{AE0141E6-2F84-4351-A838-551EAF5B9F2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8571" y="1663899"/>
            <a:ext cx="716766" cy="30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7">
            <a:extLst>
              <a:ext uri="{FF2B5EF4-FFF2-40B4-BE49-F238E27FC236}">
                <a16:creationId xmlns:a16="http://schemas.microsoft.com/office/drawing/2014/main" id="{7985D91B-0DE9-4C86-BF03-E82863ACBEE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52860" y="1221235"/>
            <a:ext cx="901320" cy="2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2">
            <a:extLst>
              <a:ext uri="{FF2B5EF4-FFF2-40B4-BE49-F238E27FC236}">
                <a16:creationId xmlns:a16="http://schemas.microsoft.com/office/drawing/2014/main" id="{C1E95EB0-28FF-4A15-A060-C4C4B4989224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02737" y="1278383"/>
            <a:ext cx="692204" cy="2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4">
            <a:extLst>
              <a:ext uri="{FF2B5EF4-FFF2-40B4-BE49-F238E27FC236}">
                <a16:creationId xmlns:a16="http://schemas.microsoft.com/office/drawing/2014/main" id="{3FB55B3F-B06C-41E6-9758-58813301239A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7727" y="1304547"/>
            <a:ext cx="881352" cy="2178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9">
            <a:extLst>
              <a:ext uri="{FF2B5EF4-FFF2-40B4-BE49-F238E27FC236}">
                <a16:creationId xmlns:a16="http://schemas.microsoft.com/office/drawing/2014/main" id="{10A3522B-3D4C-43E2-B8A8-70080C62260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8570" y="1280055"/>
            <a:ext cx="753261" cy="21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11">
            <a:extLst>
              <a:ext uri="{FF2B5EF4-FFF2-40B4-BE49-F238E27FC236}">
                <a16:creationId xmlns:a16="http://schemas.microsoft.com/office/drawing/2014/main" id="{D81E7949-46DF-4B80-A34F-BF7ADA37FC2A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6120" y="1669040"/>
            <a:ext cx="814015" cy="2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9">
            <a:extLst>
              <a:ext uri="{FF2B5EF4-FFF2-40B4-BE49-F238E27FC236}">
                <a16:creationId xmlns:a16="http://schemas.microsoft.com/office/drawing/2014/main" id="{49727AF1-2789-4ED3-B071-BDFDA8323066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389" y="1684407"/>
            <a:ext cx="877951" cy="1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7">
            <a:extLst>
              <a:ext uri="{FF2B5EF4-FFF2-40B4-BE49-F238E27FC236}">
                <a16:creationId xmlns:a16="http://schemas.microsoft.com/office/drawing/2014/main" id="{AAD71880-B678-481A-A55D-085B14A56BDF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9775" y="1683571"/>
            <a:ext cx="659147" cy="2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6" descr="Universities UK - Wikipedia">
            <a:extLst>
              <a:ext uri="{FF2B5EF4-FFF2-40B4-BE49-F238E27FC236}">
                <a16:creationId xmlns:a16="http://schemas.microsoft.com/office/drawing/2014/main" id="{2315657B-FDA9-4095-BF9C-5EDA2EB9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08" y="2854295"/>
            <a:ext cx="576459" cy="4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Picture 24">
            <a:extLst>
              <a:ext uri="{FF2B5EF4-FFF2-40B4-BE49-F238E27FC236}">
                <a16:creationId xmlns:a16="http://schemas.microsoft.com/office/drawing/2014/main" id="{B60AB3B9-6EAF-4FEA-B6E1-A8C007ED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40584" y="103967"/>
            <a:ext cx="529865" cy="2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90C6173-C427-4C2B-B802-1C4C11B21BB7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l="24955" t="32100" r="25854" b="31188"/>
          <a:stretch/>
        </p:blipFill>
        <p:spPr>
          <a:xfrm>
            <a:off x="6676094" y="237998"/>
            <a:ext cx="504819" cy="197796"/>
          </a:xfrm>
          <a:prstGeom prst="rect">
            <a:avLst/>
          </a:prstGeom>
        </p:spPr>
      </p:pic>
      <p:pic>
        <p:nvPicPr>
          <p:cNvPr id="2140" name="Picture 92" descr="BenevolentAI | Because it matters">
            <a:extLst>
              <a:ext uri="{FF2B5EF4-FFF2-40B4-BE49-F238E27FC236}">
                <a16:creationId xmlns:a16="http://schemas.microsoft.com/office/drawing/2014/main" id="{AC84BC5D-3B7B-470C-9D3C-9E5FA8A3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18" y="58325"/>
            <a:ext cx="788203" cy="1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Improbable | Company logo, Tech company logos, Ibm logo">
            <a:extLst>
              <a:ext uri="{FF2B5EF4-FFF2-40B4-BE49-F238E27FC236}">
                <a16:creationId xmlns:a16="http://schemas.microsoft.com/office/drawing/2014/main" id="{089472AB-5168-4947-81D9-C68366CA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08" y="38096"/>
            <a:ext cx="664288" cy="3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Picture 106" descr="Microsoft logo and symbol, meaning, history, PNG">
            <a:extLst>
              <a:ext uri="{FF2B5EF4-FFF2-40B4-BE49-F238E27FC236}">
                <a16:creationId xmlns:a16="http://schemas.microsoft.com/office/drawing/2014/main" id="{701AFFA1-4480-4DC0-9562-4A470843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84" y="49749"/>
            <a:ext cx="800390" cy="2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8">
            <a:extLst>
              <a:ext uri="{FF2B5EF4-FFF2-40B4-BE49-F238E27FC236}">
                <a16:creationId xmlns:a16="http://schemas.microsoft.com/office/drawing/2014/main" id="{F060689B-45E4-42F5-8DA2-7AC7FCB4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1445" y="56625"/>
            <a:ext cx="665866" cy="1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" name="TextBox 475">
            <a:extLst>
              <a:ext uri="{FF2B5EF4-FFF2-40B4-BE49-F238E27FC236}">
                <a16:creationId xmlns:a16="http://schemas.microsoft.com/office/drawing/2014/main" id="{36AA9EB8-9E41-4DB4-8DCA-3A99F2D534B3}"/>
              </a:ext>
            </a:extLst>
          </p:cNvPr>
          <p:cNvSpPr txBox="1"/>
          <p:nvPr/>
        </p:nvSpPr>
        <p:spPr>
          <a:xfrm>
            <a:off x="7368062" y="4891531"/>
            <a:ext cx="560776" cy="292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b="1" dirty="0">
                <a:solidFill>
                  <a:schemeClr val="accent4"/>
                </a:solidFill>
                <a:latin typeface="+mn-lt"/>
                <a:cs typeface="+mn-cs"/>
              </a:rPr>
              <a:t>Policy</a:t>
            </a:r>
          </a:p>
        </p:txBody>
      </p:sp>
      <p:pic>
        <p:nvPicPr>
          <p:cNvPr id="477" name="Picture 72">
            <a:extLst>
              <a:ext uri="{FF2B5EF4-FFF2-40B4-BE49-F238E27FC236}">
                <a16:creationId xmlns:a16="http://schemas.microsoft.com/office/drawing/2014/main" id="{8EA7B033-B8DC-414F-A0D2-F200FA16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01" y="1858119"/>
            <a:ext cx="972192" cy="3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6" name="Picture 118" descr="Policy Exchange | Shaping the Policy Agenda">
            <a:extLst>
              <a:ext uri="{FF2B5EF4-FFF2-40B4-BE49-F238E27FC236}">
                <a16:creationId xmlns:a16="http://schemas.microsoft.com/office/drawing/2014/main" id="{DB8FA938-D026-4388-94F8-179EB351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58" y="4308957"/>
            <a:ext cx="678095" cy="3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8" name="Picture 120" descr="Welcome to Policy Connect | Policy Connect">
            <a:extLst>
              <a:ext uri="{FF2B5EF4-FFF2-40B4-BE49-F238E27FC236}">
                <a16:creationId xmlns:a16="http://schemas.microsoft.com/office/drawing/2014/main" id="{6E62F5DE-1322-48F0-A8B8-30865D7C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58" y="3741680"/>
            <a:ext cx="894807" cy="4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64">
            <a:extLst>
              <a:ext uri="{FF2B5EF4-FFF2-40B4-BE49-F238E27FC236}">
                <a16:creationId xmlns:a16="http://schemas.microsoft.com/office/drawing/2014/main" id="{6C7A8346-FAA9-472C-8986-5B9D4693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10" y="3168023"/>
            <a:ext cx="66461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70">
            <a:extLst>
              <a:ext uri="{FF2B5EF4-FFF2-40B4-BE49-F238E27FC236}">
                <a16:creationId xmlns:a16="http://schemas.microsoft.com/office/drawing/2014/main" id="{73556BD6-A101-4258-9B0B-8F6C568F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84" y="4005423"/>
            <a:ext cx="81818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DB55354-61D0-4881-A949-6D7F021E94E5}"/>
              </a:ext>
            </a:extLst>
          </p:cNvPr>
          <p:cNvPicPr>
            <a:picLocks noChangeAspect="1"/>
          </p:cNvPicPr>
          <p:nvPr/>
        </p:nvPicPr>
        <p:blipFill>
          <a:blip r:embed="rId6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0840" y="51064"/>
            <a:ext cx="320950" cy="320947"/>
          </a:xfrm>
          <a:prstGeom prst="rect">
            <a:avLst/>
          </a:prstGeom>
        </p:spPr>
      </p:pic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CDC132C-59CD-467F-9378-38354EE324EA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668304" y="75724"/>
            <a:ext cx="285751" cy="285751"/>
          </a:xfrm>
          <a:prstGeom prst="rect">
            <a:avLst/>
          </a:prstGeom>
        </p:spPr>
      </p:pic>
      <p:pic>
        <p:nvPicPr>
          <p:cNvPr id="11" name="Picture 2" descr="ADR UK - Administrative Data Research UK. Data-driven change">
            <a:extLst>
              <a:ext uri="{FF2B5EF4-FFF2-40B4-BE49-F238E27FC236}">
                <a16:creationId xmlns:a16="http://schemas.microsoft.com/office/drawing/2014/main" id="{80DD9ECB-7334-4530-B36C-98A500C9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21" y="2994229"/>
            <a:ext cx="532271" cy="20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FB91A46-C3DB-4765-B1CA-DAF75E40C74C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428" y="2421463"/>
            <a:ext cx="2102063" cy="921593"/>
          </a:xfrm>
          <a:prstGeom prst="rect">
            <a:avLst/>
          </a:prstGeom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88D99F7D-A68D-4D11-8086-E5156A41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2" y="3107445"/>
            <a:ext cx="364836" cy="3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 descr="Cancer Research UK - Wikipedia">
            <a:extLst>
              <a:ext uri="{FF2B5EF4-FFF2-40B4-BE49-F238E27FC236}">
                <a16:creationId xmlns:a16="http://schemas.microsoft.com/office/drawing/2014/main" id="{EBAB4856-16D1-45B1-87BE-D6199181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41" y="2594442"/>
            <a:ext cx="703210" cy="2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The Health Foundation Logo">
            <a:extLst>
              <a:ext uri="{FF2B5EF4-FFF2-40B4-BE49-F238E27FC236}">
                <a16:creationId xmlns:a16="http://schemas.microsoft.com/office/drawing/2014/main" id="{0596E0EB-9105-49B5-8E9B-7293588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" y="4309159"/>
            <a:ext cx="789054" cy="2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 descr="The British Academy Logo Vector Free Download | Academy logo, University  logo, Academy">
            <a:extLst>
              <a:ext uri="{FF2B5EF4-FFF2-40B4-BE49-F238E27FC236}">
                <a16:creationId xmlns:a16="http://schemas.microsoft.com/office/drawing/2014/main" id="{B5027A7C-1BE7-4310-90C4-CD6AE883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6" y="4758508"/>
            <a:ext cx="891027" cy="3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Imperial College London">
            <a:extLst>
              <a:ext uri="{FF2B5EF4-FFF2-40B4-BE49-F238E27FC236}">
                <a16:creationId xmlns:a16="http://schemas.microsoft.com/office/drawing/2014/main" id="{83EFA8A3-FB17-4275-8F17-33E5F999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68" y="1975166"/>
            <a:ext cx="862631" cy="2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8">
            <a:extLst>
              <a:ext uri="{FF2B5EF4-FFF2-40B4-BE49-F238E27FC236}">
                <a16:creationId xmlns:a16="http://schemas.microsoft.com/office/drawing/2014/main" id="{FE7DAFDF-F69B-455C-BB74-35E8B2F5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32" y="2335707"/>
            <a:ext cx="483804" cy="3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" descr="the-university-of-nottingham-1-logo-png-transparent copy2 - Academy of  Modern Art">
            <a:extLst>
              <a:ext uri="{FF2B5EF4-FFF2-40B4-BE49-F238E27FC236}">
                <a16:creationId xmlns:a16="http://schemas.microsoft.com/office/drawing/2014/main" id="{599DB3F7-FD98-458A-8EC7-16D28251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01" y="1919056"/>
            <a:ext cx="883274" cy="2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ch Nation - Runway East">
            <a:extLst>
              <a:ext uri="{FF2B5EF4-FFF2-40B4-BE49-F238E27FC236}">
                <a16:creationId xmlns:a16="http://schemas.microsoft.com/office/drawing/2014/main" id="{B5D4434E-4BFB-4A05-803F-3DC441AA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66" y="4579238"/>
            <a:ext cx="796703" cy="4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chuk-logo | Digital Leaders">
            <a:extLst>
              <a:ext uri="{FF2B5EF4-FFF2-40B4-BE49-F238E27FC236}">
                <a16:creationId xmlns:a16="http://schemas.microsoft.com/office/drawing/2014/main" id="{31DE181B-9D22-43F5-A06D-FBCD2ED0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93" y="4341098"/>
            <a:ext cx="926332" cy="2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ogX Case Study - Event Connections">
            <a:extLst>
              <a:ext uri="{FF2B5EF4-FFF2-40B4-BE49-F238E27FC236}">
                <a16:creationId xmlns:a16="http://schemas.microsoft.com/office/drawing/2014/main" id="{BFB3D181-65A1-4C5F-8E7C-2A10420E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28" y="3609449"/>
            <a:ext cx="951962" cy="6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SI Group - Wikipedia">
            <a:extLst>
              <a:ext uri="{FF2B5EF4-FFF2-40B4-BE49-F238E27FC236}">
                <a16:creationId xmlns:a16="http://schemas.microsoft.com/office/drawing/2014/main" id="{4DED71C3-C044-4CB7-9211-943784FF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36" y="2727872"/>
            <a:ext cx="455842" cy="2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he Branding Source: New logo: Royal Academy of Engineering">
            <a:extLst>
              <a:ext uri="{FF2B5EF4-FFF2-40B4-BE49-F238E27FC236}">
                <a16:creationId xmlns:a16="http://schemas.microsoft.com/office/drawing/2014/main" id="{CD77242A-7F54-473A-B824-455479F7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" y="4002776"/>
            <a:ext cx="748711" cy="2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ET Young Woman Engineer of the Year Finalists">
            <a:extLst>
              <a:ext uri="{FF2B5EF4-FFF2-40B4-BE49-F238E27FC236}">
                <a16:creationId xmlns:a16="http://schemas.microsoft.com/office/drawing/2014/main" id="{EB5B5DD9-8A13-4522-B2B8-B39E0969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43" y="3724833"/>
            <a:ext cx="714807" cy="3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0">
            <a:extLst>
              <a:ext uri="{FF2B5EF4-FFF2-40B4-BE49-F238E27FC236}">
                <a16:creationId xmlns:a16="http://schemas.microsoft.com/office/drawing/2014/main" id="{8AD1508C-B86E-4D8D-A435-62EB22B75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19" y="4241268"/>
            <a:ext cx="381137" cy="4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6">
            <a:extLst>
              <a:ext uri="{FF2B5EF4-FFF2-40B4-BE49-F238E27FC236}">
                <a16:creationId xmlns:a16="http://schemas.microsoft.com/office/drawing/2014/main" id="{E5DFCC63-A43C-4C89-8E35-E8606AA0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03" y="3670786"/>
            <a:ext cx="433911" cy="4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S Digital - Wikipedia">
            <a:extLst>
              <a:ext uri="{FF2B5EF4-FFF2-40B4-BE49-F238E27FC236}">
                <a16:creationId xmlns:a16="http://schemas.microsoft.com/office/drawing/2014/main" id="{D51797E5-D1B8-4857-A48B-6AFD7779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00" y="39767"/>
            <a:ext cx="456622" cy="3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SX logo | AHSN Network">
            <a:extLst>
              <a:ext uri="{FF2B5EF4-FFF2-40B4-BE49-F238E27FC236}">
                <a16:creationId xmlns:a16="http://schemas.microsoft.com/office/drawing/2014/main" id="{AAC0F75B-D3C3-43B8-8475-06343E321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3195" y="15337"/>
            <a:ext cx="559966" cy="2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 descr="Logo, company name&#10;&#10;Description automatically generated">
            <a:extLst>
              <a:ext uri="{FF2B5EF4-FFF2-40B4-BE49-F238E27FC236}">
                <a16:creationId xmlns:a16="http://schemas.microsoft.com/office/drawing/2014/main" id="{DD4BF380-7227-4EAA-8211-381AE77BAEB4}"/>
              </a:ext>
            </a:extLst>
          </p:cNvPr>
          <p:cNvPicPr>
            <a:picLocks noChangeAspect="1"/>
          </p:cNvPicPr>
          <p:nvPr/>
        </p:nvPicPr>
        <p:blipFill rotWithShape="1"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447" y="257072"/>
            <a:ext cx="666255" cy="204977"/>
          </a:xfrm>
          <a:prstGeom prst="rect">
            <a:avLst/>
          </a:prstGeom>
        </p:spPr>
      </p:pic>
      <p:pic>
        <p:nvPicPr>
          <p:cNvPr id="134" name="Picture 133" descr="Logo, company name&#10;&#10;Description automatically generated">
            <a:extLst>
              <a:ext uri="{FF2B5EF4-FFF2-40B4-BE49-F238E27FC236}">
                <a16:creationId xmlns:a16="http://schemas.microsoft.com/office/drawing/2014/main" id="{484D1D9E-647D-47D7-897B-BD772A90E5DD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BEBA8EAE-BF5A-486C-A8C5-ECC9F3942E4B}">
                <a14:imgProps xmlns:a14="http://schemas.microsoft.com/office/drawing/2010/main">
                  <a14:imgLayer r:embed="rId89">
                    <a14:imgEffect>
                      <a14:backgroundRemoval t="9877" b="95216" l="8270" r="92205">
                        <a14:foregroundMark x1="79468" y1="61728" x2="79468" y2="61728"/>
                        <a14:foregroundMark x1="78042" y1="40278" x2="78042" y2="40278"/>
                        <a14:foregroundMark x1="78042" y1="40278" x2="78042" y2="40278"/>
                        <a14:foregroundMark x1="79468" y1="47377" x2="79468" y2="47377"/>
                        <a14:foregroundMark x1="79468" y1="47377" x2="79468" y2="47377"/>
                        <a14:foregroundMark x1="79468" y1="47377" x2="79468" y2="47377"/>
                        <a14:foregroundMark x1="79468" y1="47377" x2="79468" y2="47377"/>
                        <a14:foregroundMark x1="28612" y1="61728" x2="28612" y2="61728"/>
                        <a14:foregroundMark x1="28612" y1="61728" x2="28612" y2="61728"/>
                        <a14:foregroundMark x1="28612" y1="61728" x2="28612" y2="61728"/>
                        <a14:foregroundMark x1="8365" y1="61728" x2="8365" y2="61728"/>
                        <a14:foregroundMark x1="8365" y1="61728" x2="8365" y2="61728"/>
                        <a14:foregroundMark x1="91065" y1="73765" x2="91065" y2="73765"/>
                        <a14:foregroundMark x1="91065" y1="73765" x2="91065" y2="73765"/>
                        <a14:foregroundMark x1="92490" y1="59414" x2="92490" y2="59414"/>
                        <a14:foregroundMark x1="91065" y1="66512" x2="91065" y2="66512"/>
                        <a14:foregroundMark x1="91065" y1="66512" x2="91065" y2="66512"/>
                        <a14:foregroundMark x1="15589" y1="95216" x2="15589" y2="95216"/>
                        <a14:foregroundMark x1="15589" y1="95216" x2="15589" y2="95216"/>
                        <a14:foregroundMark x1="15589" y1="95216" x2="15589" y2="95216"/>
                        <a14:foregroundMark x1="64924" y1="88117" x2="64924" y2="88117"/>
                        <a14:foregroundMark x1="64924" y1="88117" x2="64924" y2="88117"/>
                        <a14:foregroundMark x1="88118" y1="90432" x2="88118" y2="90432"/>
                        <a14:foregroundMark x1="88118" y1="90432" x2="88118" y2="9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34" y="1041914"/>
            <a:ext cx="583422" cy="353831"/>
          </a:xfrm>
          <a:prstGeom prst="rect">
            <a:avLst/>
          </a:prstGeom>
        </p:spPr>
      </p:pic>
      <p:pic>
        <p:nvPicPr>
          <p:cNvPr id="4102" name="Picture 6" descr="Black Gold - Exposing North Korea's Oil Procurement Networks — C4ADS">
            <a:extLst>
              <a:ext uri="{FF2B5EF4-FFF2-40B4-BE49-F238E27FC236}">
                <a16:creationId xmlns:a16="http://schemas.microsoft.com/office/drawing/2014/main" id="{98C29202-C928-4AB5-A0CD-AB73EB200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0883" y="4820036"/>
            <a:ext cx="855977" cy="2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rand guidelines | Queen's University Belfast">
            <a:extLst>
              <a:ext uri="{FF2B5EF4-FFF2-40B4-BE49-F238E27FC236}">
                <a16:creationId xmlns:a16="http://schemas.microsoft.com/office/drawing/2014/main" id="{E6BF6318-E441-4280-8B94-FE6A71A9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87" y="2101206"/>
            <a:ext cx="833968" cy="3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ardiff University - YouTube">
            <a:extLst>
              <a:ext uri="{FF2B5EF4-FFF2-40B4-BE49-F238E27FC236}">
                <a16:creationId xmlns:a16="http://schemas.microsoft.com/office/drawing/2014/main" id="{2E73D170-D224-4421-B275-89CAF4CB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68" y="2027508"/>
            <a:ext cx="440153" cy="4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110" descr="Genomics England - Wikipedia">
            <a:extLst>
              <a:ext uri="{FF2B5EF4-FFF2-40B4-BE49-F238E27FC236}">
                <a16:creationId xmlns:a16="http://schemas.microsoft.com/office/drawing/2014/main" id="{0075A832-CFA1-4D83-A700-5D2D8BF1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3" y="2651609"/>
            <a:ext cx="924225" cy="4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39D8D2-F232-4330-B238-64F913D8E98A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9C9E3-C126-4555-B3F4-E2C02AA57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coming over the Horizon?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B01C0-4F93-4DB0-AE6B-5909D2E64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1075" y="1541929"/>
            <a:ext cx="4330065" cy="28014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Cyber-Physical Infrastructure</a:t>
            </a:r>
          </a:p>
          <a:p>
            <a:pPr>
              <a:spcAft>
                <a:spcPts val="400"/>
              </a:spcAft>
            </a:pPr>
            <a:r>
              <a:rPr lang="en-US" sz="1700" dirty="0"/>
              <a:t>connected networks of cyber-physical systems (e.g. digital twins, robotic systems</a:t>
            </a:r>
          </a:p>
          <a:p>
            <a:pPr>
              <a:spcAft>
                <a:spcPts val="400"/>
              </a:spcAft>
            </a:pPr>
            <a:r>
              <a:rPr lang="en-US" sz="1700" dirty="0"/>
              <a:t>networks of applications will likely form around particular use cases, with interoperability supporting a connected ecosystem of those networks</a:t>
            </a:r>
          </a:p>
          <a:p>
            <a:pPr>
              <a:spcAft>
                <a:spcPts val="400"/>
              </a:spcAft>
            </a:pPr>
            <a:r>
              <a:rPr lang="en-US" sz="1700" dirty="0"/>
              <a:t>could provide a step change in the economic and social value of these individual systems</a:t>
            </a:r>
            <a:endParaRPr lang="en-GB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33FA3-B424-49F0-B919-387F1FA1CA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0B8F97-E8B3-445D-AAF4-935A9089A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  <p:pic>
        <p:nvPicPr>
          <p:cNvPr id="9" name="Picture Placeholder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F3CEAAA-C2A0-4A4A-A5CE-CACCB40AAC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90" r="-25590"/>
          <a:stretch/>
        </p:blipFill>
        <p:spPr>
          <a:xfrm>
            <a:off x="0" y="703263"/>
            <a:ext cx="3892550" cy="3640137"/>
          </a:xfrm>
        </p:spPr>
      </p:pic>
    </p:spTree>
    <p:extLst>
      <p:ext uri="{BB962C8B-B14F-4D97-AF65-F5344CB8AC3E}">
        <p14:creationId xmlns:p14="http://schemas.microsoft.com/office/powerpoint/2010/main" val="193819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9C9E3-C126-4555-B3F4-E2C02AA57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coming over the Horizon? </a:t>
            </a:r>
            <a:endParaRPr lang="en-GB" dirty="0"/>
          </a:p>
        </p:txBody>
      </p:sp>
      <p:pic>
        <p:nvPicPr>
          <p:cNvPr id="1026" name="Picture 2" descr="res.cloudinary.com/apideck/image/upload/v161973...">
            <a:extLst>
              <a:ext uri="{FF2B5EF4-FFF2-40B4-BE49-F238E27FC236}">
                <a16:creationId xmlns:a16="http://schemas.microsoft.com/office/drawing/2014/main" id="{F0DB9358-5F56-4FE6-80C7-0FE8F1F0827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B01C0-4F93-4DB0-AE6B-5909D2E64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799" y="1532965"/>
            <a:ext cx="4328459" cy="281043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Foundational models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Very large neural network models; unsupervised training 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Embody substantial general expertise, which can be </a:t>
            </a:r>
            <a:r>
              <a:rPr lang="en-US" sz="1600" dirty="0" err="1"/>
              <a:t>specialised</a:t>
            </a:r>
            <a:r>
              <a:rPr lang="en-US" sz="1600" dirty="0"/>
              <a:t> with further training, and can be used for generating natural language dialogues, computer code, mathematical proofs, or even music 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We have become used to AI systems that are narrow and deep: foundation models give us broad and shallow expertise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Answers not necessarily trustworthy: but can quickly give us plausible candidate solutions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33FA3-B424-49F0-B919-387F1FA1CA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0B8F97-E8B3-445D-AAF4-935A9089A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4F6055-6E20-4C82-8A71-D0D6A9C9F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702659"/>
            <a:ext cx="3892550" cy="545115"/>
          </a:xfrm>
        </p:spPr>
        <p:txBody>
          <a:bodyPr/>
          <a:lstStyle/>
          <a:p>
            <a:r>
              <a:rPr lang="en-US" dirty="0"/>
              <a:t>Policy for AI and data science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0B10F-A2A0-4C2A-ACAC-C95816DBA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550893"/>
            <a:ext cx="3921124" cy="2792505"/>
          </a:xfrm>
        </p:spPr>
        <p:txBody>
          <a:bodyPr/>
          <a:lstStyle/>
          <a:p>
            <a:r>
              <a:rPr lang="en-US" sz="1800" dirty="0"/>
              <a:t>Use data science and artificial intelligence to inform policy-making</a:t>
            </a:r>
          </a:p>
          <a:p>
            <a:r>
              <a:rPr lang="en-US" sz="1800" dirty="0"/>
              <a:t>Improve the provision of public services</a:t>
            </a:r>
          </a:p>
          <a:p>
            <a:r>
              <a:rPr lang="en-US" sz="1800" dirty="0"/>
              <a:t>Build ethical foundations for the use of data science and AI in policy-making</a:t>
            </a:r>
          </a:p>
          <a:p>
            <a:r>
              <a:rPr lang="en-US" sz="1800" dirty="0"/>
              <a:t>Contribute to policy that governs the use of data science and AI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C8110-385C-42AD-B44D-DFD5A811D8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36CDA2-CA18-4FDC-97DA-8A7C2DFA3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AF8C7A1-C8A7-402C-B659-89A581ADEDD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3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60985-DBD0-4F5A-9608-7D5FD75A4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i="1" noProof="0" dirty="0"/>
              <a:t>“As we prepare for </a:t>
            </a:r>
            <a:r>
              <a:rPr lang="en-US" altLang="en-US" sz="2000" i="1" dirty="0"/>
              <a:t>new challenges ahead, we are presented with the opportunity to supercharge our already admirable starting position on AI and to make these technologies central to our development as a global science and innovation superpower”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1600" noProof="0" dirty="0"/>
              <a:t>Kwasi Kwarteng, Secretary of State for BEIS, National AI Strategy 2021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61227-F821-4E07-A486-04CF84041C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8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B04460-7C3F-4E00-AA44-8B933947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28794" cy="514350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B6B12D-CF04-4DB7-82C9-DA1E6AC35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8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48D5-A2D9-4DD0-9BD2-E5002205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Data Science Festival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F41D3E-2D38-4CBC-832F-3179DC6562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AI UK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35776-AF66-4667-B315-99FFF274B4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3062" y="4188314"/>
            <a:ext cx="2299138" cy="319786"/>
          </a:xfrm>
        </p:spPr>
        <p:txBody>
          <a:bodyPr/>
          <a:lstStyle/>
          <a:p>
            <a:r>
              <a:rPr lang="en-US" dirty="0"/>
              <a:t>Data Study Groups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915EB7-3E34-414B-9B5E-3BB2279A4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Turing Lectures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D02CE4-636F-4E7A-93EC-C605495CFA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Data Skills Taskforce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82B223B-0829-4454-94AF-E6D12BC1DDE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D75367F-6439-4B57-B40E-FFE968A0656B}" type="slidenum">
              <a:rPr lang="en-GB" smtClean="0"/>
              <a:t>9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87D50C-7844-4B35-8A09-6B30A73A85E1}"/>
              </a:ext>
            </a:extLst>
          </p:cNvPr>
          <p:cNvCxnSpPr/>
          <p:nvPr/>
        </p:nvCxnSpPr>
        <p:spPr>
          <a:xfrm>
            <a:off x="6413062" y="4188314"/>
            <a:ext cx="2299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22E203-762F-4D3B-A7FC-0BF2E5CEA0A3}"/>
              </a:ext>
            </a:extLst>
          </p:cNvPr>
          <p:cNvSpPr txBox="1"/>
          <p:nvPr/>
        </p:nvSpPr>
        <p:spPr>
          <a:xfrm>
            <a:off x="417238" y="3052934"/>
            <a:ext cx="2313700" cy="1135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 for AI and data science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7F39965-52B1-4BE3-AD9F-D3FDDD6C4263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3A1468DA-6D3F-47D7-96E9-28B47AF4BE4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D651C9-B6D3-4B05-B0D5-7B6956C57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4156710"/>
            <a:ext cx="1131570" cy="1131570"/>
          </a:xfrm>
          <a:prstGeom prst="rect">
            <a:avLst/>
          </a:prstGeom>
        </p:spPr>
      </p:pic>
      <p:pic>
        <p:nvPicPr>
          <p:cNvPr id="17" name="Picture Placeholder 10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F4F81522-CB1A-458D-ABB0-608EA1F597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1" b="1531"/>
          <a:stretch/>
        </p:blipFill>
        <p:spPr>
          <a:xfrm>
            <a:off x="6413500" y="2571750"/>
            <a:ext cx="2298700" cy="1484313"/>
          </a:xfrm>
        </p:spPr>
      </p:pic>
      <p:pic>
        <p:nvPicPr>
          <p:cNvPr id="27" name="Picture Placeholder 20">
            <a:extLst>
              <a:ext uri="{FF2B5EF4-FFF2-40B4-BE49-F238E27FC236}">
                <a16:creationId xmlns:a16="http://schemas.microsoft.com/office/drawing/2014/main" id="{28B4CC7C-2C90-40F2-B5ED-2854B7CFA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t="6723" b="6723"/>
          <a:stretch>
            <a:fillRect/>
          </a:stretch>
        </p:blipFill>
        <p:spPr>
          <a:xfrm>
            <a:off x="431800" y="411163"/>
            <a:ext cx="2298700" cy="1484312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4030CC5-301D-41C3-B932-2A00EDA4913A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2300288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5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2.1524"/>
  <p:tag name="SLIDO_PRESENTATION_ID" val="00000000-0000-0000-0000-000000000000"/>
  <p:tag name="SLIDO_EVENT_UUID" val="2a2da0b9-f2e0-4adc-8588-ace63bf21b77"/>
  <p:tag name="SLIDO_EVENT_SECTION_UUID" val="4a18027e-2a10-4ded-939b-6276349d5683"/>
</p:tagLst>
</file>

<file path=ppt/theme/theme1.xml><?xml version="1.0" encoding="utf-8"?>
<a:theme xmlns:a="http://schemas.openxmlformats.org/drawingml/2006/main" name="1_Office Theme">
  <a:themeElements>
    <a:clrScheme name="Turing Presentation Palette">
      <a:dk1>
        <a:srgbClr val="1C1C1C"/>
      </a:dk1>
      <a:lt1>
        <a:sysClr val="window" lastClr="FFFFFF"/>
      </a:lt1>
      <a:dk2>
        <a:srgbClr val="404040"/>
      </a:dk2>
      <a:lt2>
        <a:srgbClr val="DEDEDE"/>
      </a:lt2>
      <a:accent1>
        <a:srgbClr val="00B0F0"/>
      </a:accent1>
      <a:accent2>
        <a:srgbClr val="0070C0"/>
      </a:accent2>
      <a:accent3>
        <a:srgbClr val="06CA7B"/>
      </a:accent3>
      <a:accent4>
        <a:srgbClr val="002060"/>
      </a:accent4>
      <a:accent5>
        <a:srgbClr val="7D02C2"/>
      </a:accent5>
      <a:accent6>
        <a:srgbClr val="FF007D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 Alan Turing Master PPT with intro slides_widescreen_v3" id="{5DFD5C9A-0A2C-4E03-B4D8-1CB4749D4479}" vid="{9C62355F-E4EE-46CD-BECD-0FFB3DDDDA07}"/>
    </a:ext>
  </a:extLst>
</a:theme>
</file>

<file path=ppt/theme/theme2.xml><?xml version="1.0" encoding="utf-8"?>
<a:theme xmlns:a="http://schemas.openxmlformats.org/drawingml/2006/main" name="Title slide">
  <a:themeElements>
    <a:clrScheme name="UK DRI Brand Colours 2">
      <a:dk1>
        <a:srgbClr val="000000"/>
      </a:dk1>
      <a:lt1>
        <a:srgbClr val="FFFFFF"/>
      </a:lt1>
      <a:dk2>
        <a:srgbClr val="00326E"/>
      </a:dk2>
      <a:lt2>
        <a:srgbClr val="C3D1D9"/>
      </a:lt2>
      <a:accent1>
        <a:srgbClr val="415767"/>
      </a:accent1>
      <a:accent2>
        <a:srgbClr val="FA2C6E"/>
      </a:accent2>
      <a:accent3>
        <a:srgbClr val="AA0050"/>
      </a:accent3>
      <a:accent4>
        <a:srgbClr val="0AC8FF"/>
      </a:accent4>
      <a:accent5>
        <a:srgbClr val="007FAF"/>
      </a:accent5>
      <a:accent6>
        <a:srgbClr val="FFED00"/>
      </a:accent6>
      <a:hlink>
        <a:srgbClr val="0AC8FF"/>
      </a:hlink>
      <a:folHlink>
        <a:srgbClr val="007F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_Blank slide">
  <a:themeElements>
    <a:clrScheme name="UK DRI Brand Colours 2">
      <a:dk1>
        <a:srgbClr val="000000"/>
      </a:dk1>
      <a:lt1>
        <a:srgbClr val="FFFFFF"/>
      </a:lt1>
      <a:dk2>
        <a:srgbClr val="00326E"/>
      </a:dk2>
      <a:lt2>
        <a:srgbClr val="C3D1D9"/>
      </a:lt2>
      <a:accent1>
        <a:srgbClr val="415767"/>
      </a:accent1>
      <a:accent2>
        <a:srgbClr val="FA2C6E"/>
      </a:accent2>
      <a:accent3>
        <a:srgbClr val="AA0050"/>
      </a:accent3>
      <a:accent4>
        <a:srgbClr val="0AC8FF"/>
      </a:accent4>
      <a:accent5>
        <a:srgbClr val="007FAF"/>
      </a:accent5>
      <a:accent6>
        <a:srgbClr val="FFED00"/>
      </a:accent6>
      <a:hlink>
        <a:srgbClr val="0AC8FF"/>
      </a:hlink>
      <a:folHlink>
        <a:srgbClr val="007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artner Organisation Document" ma:contentTypeID="0x0101004691A8DE0991884F8E90AD6474FC73730200438C1F9B87DCBB4EB67C77C22794D47E" ma:contentTypeVersion="14" ma:contentTypeDescription="Create a new document." ma:contentTypeScope="" ma:versionID="46e474f9e9ec42af91d0216e93decd80">
  <xsd:schema xmlns:xsd="http://www.w3.org/2001/XMLSchema" xmlns:xs="http://www.w3.org/2001/XMLSchema" xmlns:p="http://schemas.microsoft.com/office/2006/metadata/properties" xmlns:ns2="0f9fa326-da26-4ea8-b6a9-645e8136fe1d" xmlns:ns3="839018be-1fd5-46c8-bb5f-8e5f297ce001" xmlns:ns4="aaacb922-5235-4a66-b188-303b9b46fbd7" xmlns:ns5="b3d83fe4-f584-44c1-ada4-cced241b61b0" targetNamespace="http://schemas.microsoft.com/office/2006/metadata/properties" ma:root="true" ma:fieldsID="ebe1193255941f690d84c0341ad0ee36" ns2:_="" ns3:_="" ns4:_="" ns5:_="">
    <xsd:import namespace="0f9fa326-da26-4ea8-b6a9-645e8136fe1d"/>
    <xsd:import namespace="839018be-1fd5-46c8-bb5f-8e5f297ce001"/>
    <xsd:import namespace="aaacb922-5235-4a66-b188-303b9b46fbd7"/>
    <xsd:import namespace="b3d83fe4-f584-44c1-ada4-cced241b61b0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4:LegacyData" minOccurs="0"/>
                <xsd:element ref="ns3:_dlc_DocIdUrl" minOccurs="0"/>
                <xsd:element ref="ns3:_dlc_DocIdPersistId" minOccurs="0"/>
                <xsd:element ref="ns3:_dlc_DocI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LengthInSecond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2;#Government Office for Science|4864e571-13f3-45db-8a58-a40a5ef376c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Science Technology and Innovation Insights|2e059e73-8ea2-445c-b61b-3c8de4612a75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018be-1fd5-46c8-bb5f-8e5f297ce00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9bb9f4db-f5a8-43a3-b887-8d232b406892}" ma:internalName="TaxCatchAll" ma:showField="CatchAllData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bb9f4db-f5a8-43a3-b887-8d232b406892}" ma:internalName="TaxCatchAllLabel" ma:readOnly="true" ma:showField="CatchAllDataLabel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4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3fe4-f584-44c1-ada4-cced241b6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Government Office for Science</TermName>
          <TermId xmlns="http://schemas.microsoft.com/office/infopath/2007/PartnerControls">4864e571-13f3-45db-8a58-a40a5ef376c8</TermId>
        </TermInfo>
      </Terms>
    </c6f593ada1854b629148449de059396b>
    <LegacyData xmlns="aaacb922-5235-4a66-b188-303b9b46fbd7" xsi:nil="true"/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Science Technology and Innovation Insights</TermName>
          <TermId xmlns="http://schemas.microsoft.com/office/infopath/2007/PartnerControls">2e059e73-8ea2-445c-b61b-3c8de4612a75</TermId>
        </TermInfo>
      </Terms>
    </m817f42addf14c9a838da36e78800043>
    <TaxCatchAll xmlns="839018be-1fd5-46c8-bb5f-8e5f297ce001">
      <Value>2</Value>
      <Value>1</Value>
    </TaxCatchAll>
    <_dlc_DocId xmlns="839018be-1fd5-46c8-bb5f-8e5f297ce001">NNK2N734FJ4F-539264991-208650</_dlc_DocId>
    <_dlc_DocIdUrl xmlns="839018be-1fd5-46c8-bb5f-8e5f297ce001">
      <Url>https://beisgov.sharepoint.com/sites/PeopleCapabilityGSEProfession-OS/_layouts/15/DocIdRedir.aspx?ID=NNK2N734FJ4F-539264991-208650</Url>
      <Description>NNK2N734FJ4F-539264991-208650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BE140-27F4-4F5D-9805-992A1DE55B4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A2F977-CE20-40FE-8CD4-FE00E935E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fa326-da26-4ea8-b6a9-645e8136fe1d"/>
    <ds:schemaRef ds:uri="839018be-1fd5-46c8-bb5f-8e5f297ce001"/>
    <ds:schemaRef ds:uri="aaacb922-5235-4a66-b188-303b9b46fbd7"/>
    <ds:schemaRef ds:uri="b3d83fe4-f584-44c1-ada4-cced241b6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A4CCE4-75E4-437E-A53B-6C29A8389A94}">
  <ds:schemaRefs>
    <ds:schemaRef ds:uri="http://schemas.microsoft.com/office/2006/metadata/properties"/>
    <ds:schemaRef ds:uri="http://schemas.microsoft.com/office/infopath/2007/PartnerControls"/>
    <ds:schemaRef ds:uri="0f9fa326-da26-4ea8-b6a9-645e8136fe1d"/>
    <ds:schemaRef ds:uri="aaacb922-5235-4a66-b188-303b9b46fbd7"/>
    <ds:schemaRef ds:uri="839018be-1fd5-46c8-bb5f-8e5f297ce001"/>
  </ds:schemaRefs>
</ds:datastoreItem>
</file>

<file path=customXml/itemProps4.xml><?xml version="1.0" encoding="utf-8"?>
<ds:datastoreItem xmlns:ds="http://schemas.openxmlformats.org/officeDocument/2006/customXml" ds:itemID="{261720E2-F650-4730-ABB2-A85227CEFB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On-screen Show (16:9)</PresentationFormat>
  <Paragraphs>51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Title slide</vt:lpstr>
      <vt:lpstr>White_Blank slide</vt:lpstr>
      <vt:lpstr>Advancements in Artificial Intelligence and Data Science: What does this mean for Government?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Data Science Festival</vt:lpstr>
      <vt:lpstr>Thank you  mgirolami@turing.ac.uk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Advancements in Artificial Intelligence and Data Science: What does this mean for Government? </dc:title>
  <dc:creator/>
  <cp:lastModifiedBy/>
  <cp:revision>2</cp:revision>
  <dcterms:created xsi:type="dcterms:W3CDTF">2022-04-14T13:56:16Z</dcterms:created>
  <dcterms:modified xsi:type="dcterms:W3CDTF">2022-04-14T16:04:55Z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0x0101004691A8DE0991884F8E90AD6474FC73730200438C1F9B87DCBB4EB67C77C22794D47E</vt:lpwstr>
  </property>
  <property fmtid="{D5CDD505-2E9C-101B-9397-08002B2CF9AE}" pid="3" name="KIM_GovernmentBody">
    <vt:lpwstr>2;#Government Office for Science|4864e571-13f3-45db-8a58-a40a5ef376c8</vt:lpwstr>
  </property>
  <property fmtid="{D5CDD505-2E9C-101B-9397-08002B2CF9AE}" pid="4" name="KIM_Function">
    <vt:lpwstr>1;#Science Technology and Innovation Insights|2e059e73-8ea2-445c-b61b-3c8de4612a75</vt:lpwstr>
  </property>
  <property fmtid="{D5CDD505-2E9C-101B-9397-08002B2CF9AE}" pid="5" name="_dlc_DocIdItemGuid">
    <vt:lpwstr>eff66aad-d58f-4d21-a112-c2527dd6b54d</vt:lpwstr>
  </property>
  <property fmtid="{D5CDD505-2E9C-101B-9397-08002B2CF9AE}" pid="6" name="MSIP_Label_ba62f585-b40f-4ab9-bafe-39150f03d124_Enabled">
    <vt:lpwstr>true</vt:lpwstr>
  </property>
  <property fmtid="{D5CDD505-2E9C-101B-9397-08002B2CF9AE}" pid="7" name="MSIP_Label_ba62f585-b40f-4ab9-bafe-39150f03d124_SetDate">
    <vt:lpwstr>2022-04-14T16:04:55Z</vt:lpwstr>
  </property>
  <property fmtid="{D5CDD505-2E9C-101B-9397-08002B2CF9AE}" pid="8" name="MSIP_Label_ba62f585-b40f-4ab9-bafe-39150f03d124_Method">
    <vt:lpwstr>Standard</vt:lpwstr>
  </property>
  <property fmtid="{D5CDD505-2E9C-101B-9397-08002B2CF9AE}" pid="9" name="MSIP_Label_ba62f585-b40f-4ab9-bafe-39150f03d124_Name">
    <vt:lpwstr>OFFICIAL</vt:lpwstr>
  </property>
  <property fmtid="{D5CDD505-2E9C-101B-9397-08002B2CF9AE}" pid="10" name="MSIP_Label_ba62f585-b40f-4ab9-bafe-39150f03d124_SiteId">
    <vt:lpwstr>cbac7005-02c1-43eb-b497-e6492d1b2dd8</vt:lpwstr>
  </property>
  <property fmtid="{D5CDD505-2E9C-101B-9397-08002B2CF9AE}" pid="11" name="MSIP_Label_ba62f585-b40f-4ab9-bafe-39150f03d124_ActionId">
    <vt:lpwstr>d50ece09-3765-486e-bceb-d45159a24e27</vt:lpwstr>
  </property>
  <property fmtid="{D5CDD505-2E9C-101B-9397-08002B2CF9AE}" pid="12" name="MSIP_Label_ba62f585-b40f-4ab9-bafe-39150f03d124_ContentBits">
    <vt:lpwstr>0</vt:lpwstr>
  </property>
</Properties>
</file>